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6" r:id="rId3"/>
    <p:sldId id="267" r:id="rId4"/>
    <p:sldId id="256" r:id="rId5"/>
    <p:sldId id="275" r:id="rId6"/>
    <p:sldId id="257" r:id="rId7"/>
    <p:sldId id="258" r:id="rId8"/>
    <p:sldId id="270" r:id="rId9"/>
    <p:sldId id="271" r:id="rId10"/>
    <p:sldId id="264" r:id="rId11"/>
    <p:sldId id="273" r:id="rId12"/>
    <p:sldId id="276" r:id="rId13"/>
    <p:sldId id="277" r:id="rId14"/>
    <p:sldId id="278" r:id="rId15"/>
    <p:sldId id="269" r:id="rId16"/>
    <p:sldId id="265" r:id="rId17"/>
    <p:sldId id="279" r:id="rId18"/>
    <p:sldId id="268" r:id="rId19"/>
    <p:sldId id="280" r:id="rId20"/>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CC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5" d="100"/>
          <a:sy n="45" d="100"/>
        </p:scale>
        <p:origin x="134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297841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2249267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2296601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4256931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80514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315471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2555790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385755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4268779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3457870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F675A06F-3107-45BD-AB39-CA9EBEC3DF38}" type="datetimeFigureOut">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924170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675A06F-3107-45BD-AB39-CA9EBEC3DF38}" type="datetimeFigureOut">
              <a:rPr lang="en-US" smtClean="0"/>
              <a:t>5/5/2025</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BDC66B1D-177B-4130-AB37-B058823642D6}" type="slidenum">
              <a:rPr lang="en-US" smtClean="0"/>
              <a:t>‹#›</a:t>
            </a:fld>
            <a:endParaRPr lang="en-US" dirty="0"/>
          </a:p>
        </p:txBody>
      </p:sp>
    </p:spTree>
    <p:extLst>
      <p:ext uri="{BB962C8B-B14F-4D97-AF65-F5344CB8AC3E}">
        <p14:creationId xmlns:p14="http://schemas.microsoft.com/office/powerpoint/2010/main" val="1072205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mailto:irving.cockrell@deca.mil" TargetMode="External"/><Relationship Id="rId2" Type="http://schemas.openxmlformats.org/officeDocument/2006/relationships/hyperlink" Target="mailto:Nickolas.Galindo@deca.mil" TargetMode="External"/><Relationship Id="rId1" Type="http://schemas.openxmlformats.org/officeDocument/2006/relationships/slideLayout" Target="../slideLayouts/slideLayout1.xml"/><Relationship Id="rId6" Type="http://schemas.openxmlformats.org/officeDocument/2006/relationships/hyperlink" Target="mailto:Trevor.Cain@deca.mil" TargetMode="External"/><Relationship Id="rId5" Type="http://schemas.openxmlformats.org/officeDocument/2006/relationships/hyperlink" Target="mailto:lashaunda.cooper@deca.mil" TargetMode="External"/><Relationship Id="rId4" Type="http://schemas.openxmlformats.org/officeDocument/2006/relationships/hyperlink" Target="mailto:Ikeena.Henderson@deca.mi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5260" y="869868"/>
            <a:ext cx="12551080" cy="8557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361628" y="1814424"/>
            <a:ext cx="12314712" cy="7478970"/>
          </a:xfrm>
          <a:prstGeom prst="rect">
            <a:avLst/>
          </a:prstGeom>
          <a:noFill/>
        </p:spPr>
        <p:txBody>
          <a:bodyPr wrap="square" rtlCol="0">
            <a:spAutoFit/>
          </a:bodyPr>
          <a:lstStyle/>
          <a:p>
            <a:r>
              <a:rPr lang="en-US" sz="4000" dirty="0">
                <a:solidFill>
                  <a:schemeClr val="bg1"/>
                </a:solidFill>
              </a:rPr>
              <a:t>This Instructional tool will assist DECA Vendors on how to complete and certify the DECAF 40-15/40-16 using the Data Entry Sheet</a:t>
            </a:r>
            <a:r>
              <a:rPr lang="en-US" sz="3400" dirty="0">
                <a:solidFill>
                  <a:schemeClr val="bg1"/>
                </a:solidFill>
              </a:rPr>
              <a:t>. </a:t>
            </a:r>
            <a:r>
              <a:rPr lang="en-US" sz="2800" b="1" i="1" dirty="0">
                <a:solidFill>
                  <a:srgbClr val="FFFF00"/>
                </a:solidFill>
              </a:rPr>
              <a:t>(</a:t>
            </a:r>
            <a:r>
              <a:rPr lang="en-US" sz="2800" i="1" dirty="0">
                <a:solidFill>
                  <a:srgbClr val="FFFF00"/>
                </a:solidFill>
              </a:rPr>
              <a:t>Ensure you are using the version dated </a:t>
            </a:r>
            <a:r>
              <a:rPr lang="en-US" sz="2800" b="1" i="1" u="sng" dirty="0">
                <a:solidFill>
                  <a:srgbClr val="FFFF00"/>
                </a:solidFill>
              </a:rPr>
              <a:t>April 21, 2025)</a:t>
            </a:r>
          </a:p>
          <a:p>
            <a:endParaRPr lang="en-US" sz="4000" dirty="0">
              <a:solidFill>
                <a:schemeClr val="bg1"/>
              </a:solidFill>
            </a:endParaRPr>
          </a:p>
          <a:p>
            <a:r>
              <a:rPr lang="en-US" sz="4000" dirty="0">
                <a:solidFill>
                  <a:schemeClr val="bg1"/>
                </a:solidFill>
              </a:rPr>
              <a:t>This Session will guide vendors, step by step on how to complete the Data Entry Sheet that will reflect on the </a:t>
            </a:r>
          </a:p>
          <a:p>
            <a:r>
              <a:rPr lang="en-US" sz="4000" dirty="0">
                <a:solidFill>
                  <a:schemeClr val="bg1"/>
                </a:solidFill>
              </a:rPr>
              <a:t>40-15 and 40-16.</a:t>
            </a:r>
            <a:endParaRPr lang="en-US" sz="2500" dirty="0">
              <a:solidFill>
                <a:schemeClr val="bg1"/>
              </a:solidFill>
            </a:endParaRPr>
          </a:p>
          <a:p>
            <a:endParaRPr lang="en-US" sz="3500" dirty="0">
              <a:solidFill>
                <a:schemeClr val="bg1"/>
              </a:solidFill>
            </a:endParaRPr>
          </a:p>
          <a:p>
            <a:r>
              <a:rPr lang="en-US" sz="4000" dirty="0">
                <a:solidFill>
                  <a:schemeClr val="bg1"/>
                </a:solidFill>
              </a:rPr>
              <a:t>This tutorial was developed </a:t>
            </a:r>
            <a:r>
              <a:rPr lang="en-US" sz="4000" dirty="0">
                <a:solidFill>
                  <a:schemeClr val="bg1"/>
                </a:solidFill>
                <a:latin typeface="freight-text-pro"/>
              </a:rPr>
              <a:t>to provide industry partners a </a:t>
            </a:r>
            <a:r>
              <a:rPr lang="en-US" sz="4000" b="0" i="0" dirty="0">
                <a:solidFill>
                  <a:schemeClr val="bg1"/>
                </a:solidFill>
                <a:effectLst/>
                <a:latin typeface="freight-text-pro"/>
              </a:rPr>
              <a:t>standard way of how the form needs to be completed, and guidelines regarding the details that </a:t>
            </a:r>
            <a:r>
              <a:rPr lang="en-US" sz="4000" dirty="0">
                <a:solidFill>
                  <a:schemeClr val="bg1"/>
                </a:solidFill>
                <a:latin typeface="freight-text-pro"/>
              </a:rPr>
              <a:t>are </a:t>
            </a:r>
            <a:r>
              <a:rPr lang="en-US" sz="4000" b="0" i="0" dirty="0">
                <a:solidFill>
                  <a:schemeClr val="bg1"/>
                </a:solidFill>
                <a:effectLst/>
                <a:latin typeface="freight-text-pro"/>
              </a:rPr>
              <a:t>required.</a:t>
            </a:r>
          </a:p>
          <a:p>
            <a:endParaRPr lang="en-US" sz="1500" b="0" i="0" dirty="0">
              <a:solidFill>
                <a:schemeClr val="bg1"/>
              </a:solidFill>
              <a:effectLst/>
              <a:latin typeface="freight-text-pro"/>
            </a:endParaRPr>
          </a:p>
          <a:p>
            <a:pPr algn="ctr"/>
            <a:r>
              <a:rPr lang="en-US" sz="3000" b="1" u="sng" dirty="0">
                <a:solidFill>
                  <a:srgbClr val="FF0000"/>
                </a:solidFill>
                <a:highlight>
                  <a:srgbClr val="FFFF00"/>
                </a:highlight>
                <a:latin typeface="freight-text-pro"/>
              </a:rPr>
              <a:t>**Failure to comply with the guidelines will result in a REJECTED FORM**</a:t>
            </a:r>
            <a:endParaRPr lang="en-US" sz="3000" b="1" u="sng" dirty="0">
              <a:solidFill>
                <a:srgbClr val="FF0000"/>
              </a:solidFill>
              <a:highlight>
                <a:srgbClr val="FFFF00"/>
              </a:highlight>
            </a:endParaRPr>
          </a:p>
        </p:txBody>
      </p:sp>
      <p:sp>
        <p:nvSpPr>
          <p:cNvPr id="10" name="TextBox 9">
            <a:extLst>
              <a:ext uri="{FF2B5EF4-FFF2-40B4-BE49-F238E27FC236}">
                <a16:creationId xmlns:a16="http://schemas.microsoft.com/office/drawing/2014/main" id="{EFCBF5C3-60E0-4A0C-B552-73D820F0C4B1}"/>
              </a:ext>
            </a:extLst>
          </p:cNvPr>
          <p:cNvSpPr txBox="1"/>
          <p:nvPr/>
        </p:nvSpPr>
        <p:spPr>
          <a:xfrm>
            <a:off x="4993573" y="1049816"/>
            <a:ext cx="2814452" cy="63094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3500" b="1" dirty="0">
                <a:solidFill>
                  <a:schemeClr val="bg1"/>
                </a:solidFill>
              </a:rPr>
              <a:t>Introduction </a:t>
            </a:r>
            <a:r>
              <a:rPr lang="en-US" sz="2500" b="1" dirty="0">
                <a:solidFill>
                  <a:schemeClr val="bg1"/>
                </a:solidFill>
              </a:rPr>
              <a:t> </a:t>
            </a:r>
          </a:p>
        </p:txBody>
      </p:sp>
      <p:sp>
        <p:nvSpPr>
          <p:cNvPr id="2" name="TextBox 1">
            <a:extLst>
              <a:ext uri="{FF2B5EF4-FFF2-40B4-BE49-F238E27FC236}">
                <a16:creationId xmlns:a16="http://schemas.microsoft.com/office/drawing/2014/main" id="{7D0662BB-77CF-4542-A7C1-D1D7A96BF278}"/>
              </a:ext>
            </a:extLst>
          </p:cNvPr>
          <p:cNvSpPr txBox="1"/>
          <p:nvPr/>
        </p:nvSpPr>
        <p:spPr>
          <a:xfrm>
            <a:off x="2980706" y="174138"/>
            <a:ext cx="6840187" cy="553998"/>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sz="3000" dirty="0"/>
              <a:t>Completing DECA Form 40-15 and 40-16</a:t>
            </a:r>
          </a:p>
        </p:txBody>
      </p:sp>
    </p:spTree>
    <p:extLst>
      <p:ext uri="{BB962C8B-B14F-4D97-AF65-F5344CB8AC3E}">
        <p14:creationId xmlns:p14="http://schemas.microsoft.com/office/powerpoint/2010/main" val="24190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randombar(horizont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0" y="18789"/>
            <a:ext cx="12801600" cy="9524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extBox 4">
            <a:extLst>
              <a:ext uri="{FF2B5EF4-FFF2-40B4-BE49-F238E27FC236}">
                <a16:creationId xmlns:a16="http://schemas.microsoft.com/office/drawing/2014/main" id="{DA220756-374C-4D63-B3EA-FB1C76E45A5D}"/>
              </a:ext>
            </a:extLst>
          </p:cNvPr>
          <p:cNvSpPr txBox="1"/>
          <p:nvPr/>
        </p:nvSpPr>
        <p:spPr>
          <a:xfrm>
            <a:off x="413359" y="129343"/>
            <a:ext cx="11724362" cy="477054"/>
          </a:xfrm>
          <a:prstGeom prst="rect">
            <a:avLst/>
          </a:prstGeom>
          <a:solidFill>
            <a:schemeClr val="bg1">
              <a:lumMod val="75000"/>
            </a:schemeClr>
          </a:solidFill>
        </p:spPr>
        <p:txBody>
          <a:bodyPr wrap="square" rtlCol="0">
            <a:spAutoFit/>
          </a:bodyPr>
          <a:lstStyle/>
          <a:p>
            <a:pPr algn="ctr"/>
            <a:r>
              <a:rPr lang="en-US" sz="2500" dirty="0"/>
              <a:t>40-15 Worksheet EBS – Example of Vendor completing DATA ENTRY SHEET</a:t>
            </a:r>
          </a:p>
        </p:txBody>
      </p:sp>
      <p:sp>
        <p:nvSpPr>
          <p:cNvPr id="7" name="TextBox 6">
            <a:extLst>
              <a:ext uri="{FF2B5EF4-FFF2-40B4-BE49-F238E27FC236}">
                <a16:creationId xmlns:a16="http://schemas.microsoft.com/office/drawing/2014/main" id="{664D942B-CC4C-4370-B17B-4351BB585919}"/>
              </a:ext>
            </a:extLst>
          </p:cNvPr>
          <p:cNvSpPr txBox="1"/>
          <p:nvPr/>
        </p:nvSpPr>
        <p:spPr>
          <a:xfrm>
            <a:off x="232087" y="694787"/>
            <a:ext cx="12337425" cy="707886"/>
          </a:xfrm>
          <a:prstGeom prst="rect">
            <a:avLst/>
          </a:prstGeom>
          <a:solidFill>
            <a:srgbClr val="FFFF00"/>
          </a:solidFill>
        </p:spPr>
        <p:txBody>
          <a:bodyPr wrap="square" rtlCol="0">
            <a:spAutoFit/>
          </a:bodyPr>
          <a:lstStyle/>
          <a:p>
            <a:r>
              <a:rPr lang="en-US" sz="2000" dirty="0"/>
              <a:t>Once DATA ENTRY SHEET is completed, Vendor can validate the GTIN  by first seeing is “VALID” populated on the DATE ENTRY SHEET. If Vendor has entered the CASE GTIN incorrectly the “VALID” will NOT generate</a:t>
            </a:r>
          </a:p>
        </p:txBody>
      </p:sp>
      <p:pic>
        <p:nvPicPr>
          <p:cNvPr id="6" name="Picture 5">
            <a:extLst>
              <a:ext uri="{FF2B5EF4-FFF2-40B4-BE49-F238E27FC236}">
                <a16:creationId xmlns:a16="http://schemas.microsoft.com/office/drawing/2014/main" id="{3113A4C2-6F49-43DE-ABAB-C2FC120D82BD}"/>
              </a:ext>
            </a:extLst>
          </p:cNvPr>
          <p:cNvPicPr>
            <a:picLocks noChangeAspect="1"/>
          </p:cNvPicPr>
          <p:nvPr/>
        </p:nvPicPr>
        <p:blipFill rotWithShape="1">
          <a:blip r:embed="rId2">
            <a:extLst>
              <a:ext uri="{28A0092B-C50C-407E-A947-70E740481C1C}">
                <a14:useLocalDpi xmlns:a14="http://schemas.microsoft.com/office/drawing/2010/main" val="0"/>
              </a:ext>
            </a:extLst>
          </a:blip>
          <a:srcRect r="880"/>
          <a:stretch/>
        </p:blipFill>
        <p:spPr>
          <a:xfrm>
            <a:off x="172409" y="1491063"/>
            <a:ext cx="12456779" cy="7790723"/>
          </a:xfrm>
          <a:prstGeom prst="rect">
            <a:avLst/>
          </a:prstGeom>
        </p:spPr>
      </p:pic>
      <p:sp>
        <p:nvSpPr>
          <p:cNvPr id="9" name="Arrow: Up 8">
            <a:extLst>
              <a:ext uri="{FF2B5EF4-FFF2-40B4-BE49-F238E27FC236}">
                <a16:creationId xmlns:a16="http://schemas.microsoft.com/office/drawing/2014/main" id="{1D75748A-70CB-4F35-AB1D-65B1B4DF1E2F}"/>
              </a:ext>
            </a:extLst>
          </p:cNvPr>
          <p:cNvSpPr/>
          <p:nvPr/>
        </p:nvSpPr>
        <p:spPr>
          <a:xfrm>
            <a:off x="7302674" y="6149572"/>
            <a:ext cx="263047" cy="926926"/>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7FA908CC-106B-4942-B4AF-5FE6CACF4BF9}"/>
              </a:ext>
            </a:extLst>
          </p:cNvPr>
          <p:cNvSpPr txBox="1"/>
          <p:nvPr/>
        </p:nvSpPr>
        <p:spPr>
          <a:xfrm>
            <a:off x="1828800" y="3695178"/>
            <a:ext cx="3995803" cy="307777"/>
          </a:xfrm>
          <a:prstGeom prst="rect">
            <a:avLst/>
          </a:prstGeom>
          <a:noFill/>
        </p:spPr>
        <p:txBody>
          <a:bodyPr wrap="square" rtlCol="0">
            <a:spAutoFit/>
          </a:bodyPr>
          <a:lstStyle/>
          <a:p>
            <a:r>
              <a:rPr lang="en-US" sz="1400" dirty="0"/>
              <a:t>999-864-8978 /Malcolm.Dixon@c&amp;s.com</a:t>
            </a:r>
          </a:p>
        </p:txBody>
      </p:sp>
      <p:sp>
        <p:nvSpPr>
          <p:cNvPr id="11" name="TextBox 10">
            <a:extLst>
              <a:ext uri="{FF2B5EF4-FFF2-40B4-BE49-F238E27FC236}">
                <a16:creationId xmlns:a16="http://schemas.microsoft.com/office/drawing/2014/main" id="{EFCE2D02-CC25-4CD5-98C2-122A98A42B15}"/>
              </a:ext>
            </a:extLst>
          </p:cNvPr>
          <p:cNvSpPr txBox="1"/>
          <p:nvPr/>
        </p:nvSpPr>
        <p:spPr>
          <a:xfrm>
            <a:off x="1828799" y="4091345"/>
            <a:ext cx="3995803" cy="307777"/>
          </a:xfrm>
          <a:prstGeom prst="rect">
            <a:avLst/>
          </a:prstGeom>
          <a:noFill/>
        </p:spPr>
        <p:txBody>
          <a:bodyPr wrap="square" rtlCol="0">
            <a:spAutoFit/>
          </a:bodyPr>
          <a:lstStyle/>
          <a:p>
            <a:r>
              <a:rPr lang="en-US" sz="1400" dirty="0"/>
              <a:t>999-864-8979 /Carey.Hilson@c&amp;s.com</a:t>
            </a:r>
          </a:p>
        </p:txBody>
      </p:sp>
      <p:sp>
        <p:nvSpPr>
          <p:cNvPr id="13" name="TextBox 12">
            <a:extLst>
              <a:ext uri="{FF2B5EF4-FFF2-40B4-BE49-F238E27FC236}">
                <a16:creationId xmlns:a16="http://schemas.microsoft.com/office/drawing/2014/main" id="{E6FDCCDA-B681-4644-A2D8-EC22F618554B}"/>
              </a:ext>
            </a:extLst>
          </p:cNvPr>
          <p:cNvSpPr txBox="1"/>
          <p:nvPr/>
        </p:nvSpPr>
        <p:spPr>
          <a:xfrm>
            <a:off x="1828799" y="4462046"/>
            <a:ext cx="6407062" cy="307777"/>
          </a:xfrm>
          <a:prstGeom prst="rect">
            <a:avLst/>
          </a:prstGeom>
          <a:noFill/>
        </p:spPr>
        <p:txBody>
          <a:bodyPr wrap="square">
            <a:spAutoFit/>
          </a:bodyPr>
          <a:lstStyle/>
          <a:p>
            <a:r>
              <a:rPr lang="en-US" sz="1400" dirty="0"/>
              <a:t>999-864-8979 /Carey.Hilson@c&amp;s.com</a:t>
            </a:r>
          </a:p>
        </p:txBody>
      </p:sp>
      <p:sp>
        <p:nvSpPr>
          <p:cNvPr id="14" name="Callout: Down Arrow 13">
            <a:extLst>
              <a:ext uri="{FF2B5EF4-FFF2-40B4-BE49-F238E27FC236}">
                <a16:creationId xmlns:a16="http://schemas.microsoft.com/office/drawing/2014/main" id="{B5EB6842-0E7C-4029-802F-2EF05C099CF2}"/>
              </a:ext>
            </a:extLst>
          </p:cNvPr>
          <p:cNvSpPr/>
          <p:nvPr/>
        </p:nvSpPr>
        <p:spPr>
          <a:xfrm rot="5400000">
            <a:off x="5249319" y="3404324"/>
            <a:ext cx="1250776" cy="160333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b="1" dirty="0"/>
              <a:t>Please provide Phone # and email address for each</a:t>
            </a:r>
          </a:p>
        </p:txBody>
      </p:sp>
    </p:spTree>
    <p:extLst>
      <p:ext uri="{BB962C8B-B14F-4D97-AF65-F5344CB8AC3E}">
        <p14:creationId xmlns:p14="http://schemas.microsoft.com/office/powerpoint/2010/main" val="2210483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4" y="253602"/>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3182170" y="346151"/>
            <a:ext cx="6246421" cy="477054"/>
          </a:xfrm>
          <a:prstGeom prst="rect">
            <a:avLst/>
          </a:prstGeom>
          <a:solidFill>
            <a:schemeClr val="bg1">
              <a:lumMod val="75000"/>
            </a:schemeClr>
          </a:solidFill>
        </p:spPr>
        <p:txBody>
          <a:bodyPr wrap="square" rtlCol="0">
            <a:spAutoFit/>
          </a:bodyPr>
          <a:lstStyle/>
          <a:p>
            <a:pPr algn="ctr"/>
            <a:r>
              <a:rPr lang="en-US" sz="2500" dirty="0"/>
              <a:t>40-15 GTIN VALIDATION - </a:t>
            </a:r>
            <a:r>
              <a:rPr lang="en-US" sz="2500" dirty="0">
                <a:solidFill>
                  <a:srgbClr val="FF0000"/>
                </a:solidFill>
              </a:rPr>
              <a:t>INCORRECT ENTRY</a:t>
            </a:r>
            <a:r>
              <a:rPr lang="en-US" sz="2500" dirty="0"/>
              <a:t>  </a:t>
            </a:r>
          </a:p>
        </p:txBody>
      </p:sp>
      <p:sp>
        <p:nvSpPr>
          <p:cNvPr id="7" name="TextBox 6">
            <a:extLst>
              <a:ext uri="{FF2B5EF4-FFF2-40B4-BE49-F238E27FC236}">
                <a16:creationId xmlns:a16="http://schemas.microsoft.com/office/drawing/2014/main" id="{3ACBD27B-0C3A-43E0-A93F-73F8CC702A15}"/>
              </a:ext>
            </a:extLst>
          </p:cNvPr>
          <p:cNvSpPr txBox="1"/>
          <p:nvPr/>
        </p:nvSpPr>
        <p:spPr>
          <a:xfrm>
            <a:off x="232087" y="913610"/>
            <a:ext cx="12337425" cy="353943"/>
          </a:xfrm>
          <a:prstGeom prst="rect">
            <a:avLst/>
          </a:prstGeom>
          <a:solidFill>
            <a:srgbClr val="FFFF00"/>
          </a:solidFill>
        </p:spPr>
        <p:txBody>
          <a:bodyPr wrap="square" rtlCol="0">
            <a:spAutoFit/>
          </a:bodyPr>
          <a:lstStyle/>
          <a:p>
            <a:pPr algn="ctr"/>
            <a:r>
              <a:rPr lang="en-US" sz="1700" b="1" dirty="0"/>
              <a:t>If Vendor enters the CASE GTIN incorrectly; the 40-15 MANDATORY TAB will also notify the vendor with a “BAD CHECK DIGIT(CS GTIN)</a:t>
            </a:r>
          </a:p>
        </p:txBody>
      </p:sp>
      <p:pic>
        <p:nvPicPr>
          <p:cNvPr id="3" name="Picture 2">
            <a:extLst>
              <a:ext uri="{FF2B5EF4-FFF2-40B4-BE49-F238E27FC236}">
                <a16:creationId xmlns:a16="http://schemas.microsoft.com/office/drawing/2014/main" id="{EB380400-E951-42AD-A731-EE0C0914591C}"/>
              </a:ext>
            </a:extLst>
          </p:cNvPr>
          <p:cNvPicPr>
            <a:picLocks noChangeAspect="1"/>
          </p:cNvPicPr>
          <p:nvPr/>
        </p:nvPicPr>
        <p:blipFill rotWithShape="1">
          <a:blip r:embed="rId2">
            <a:extLst>
              <a:ext uri="{28A0092B-C50C-407E-A947-70E740481C1C}">
                <a14:useLocalDpi xmlns:a14="http://schemas.microsoft.com/office/drawing/2010/main" val="0"/>
              </a:ext>
            </a:extLst>
          </a:blip>
          <a:srcRect r="9177"/>
          <a:stretch/>
        </p:blipFill>
        <p:spPr>
          <a:xfrm>
            <a:off x="253631" y="1406615"/>
            <a:ext cx="12337425" cy="7940983"/>
          </a:xfrm>
          <a:prstGeom prst="rect">
            <a:avLst/>
          </a:prstGeom>
        </p:spPr>
      </p:pic>
      <p:sp>
        <p:nvSpPr>
          <p:cNvPr id="5" name="Arrow: Up 4">
            <a:extLst>
              <a:ext uri="{FF2B5EF4-FFF2-40B4-BE49-F238E27FC236}">
                <a16:creationId xmlns:a16="http://schemas.microsoft.com/office/drawing/2014/main" id="{07AF795A-4D49-4A3E-A758-B3C50B25F0CF}"/>
              </a:ext>
            </a:extLst>
          </p:cNvPr>
          <p:cNvSpPr/>
          <p:nvPr/>
        </p:nvSpPr>
        <p:spPr>
          <a:xfrm rot="16200000">
            <a:off x="6597063" y="3518480"/>
            <a:ext cx="396618" cy="3720226"/>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BC5CC8A-AA7F-4165-8983-C5B6396E752D}"/>
              </a:ext>
            </a:extLst>
          </p:cNvPr>
          <p:cNvSpPr txBox="1"/>
          <p:nvPr/>
        </p:nvSpPr>
        <p:spPr>
          <a:xfrm>
            <a:off x="9107842" y="4502745"/>
            <a:ext cx="3253986" cy="276999"/>
          </a:xfrm>
          <a:prstGeom prst="rect">
            <a:avLst/>
          </a:prstGeom>
          <a:solidFill>
            <a:srgbClr val="92D050"/>
          </a:solidFill>
        </p:spPr>
        <p:txBody>
          <a:bodyPr wrap="square">
            <a:spAutoFit/>
          </a:bodyPr>
          <a:lstStyle/>
          <a:p>
            <a:pPr algn="ctr"/>
            <a:r>
              <a:rPr lang="en-US" sz="1200" b="1" dirty="0"/>
              <a:t>40-15 GTIN VALIDATION - </a:t>
            </a:r>
            <a:r>
              <a:rPr lang="en-US" sz="1200" b="1" dirty="0">
                <a:solidFill>
                  <a:srgbClr val="00B050"/>
                </a:solidFill>
              </a:rPr>
              <a:t>CORRECT ENTRY  </a:t>
            </a:r>
          </a:p>
        </p:txBody>
      </p:sp>
      <p:sp>
        <p:nvSpPr>
          <p:cNvPr id="11" name="Arrow: Up 10">
            <a:extLst>
              <a:ext uri="{FF2B5EF4-FFF2-40B4-BE49-F238E27FC236}">
                <a16:creationId xmlns:a16="http://schemas.microsoft.com/office/drawing/2014/main" id="{0A0EC510-EC58-4A5A-AE61-13AFB09487B2}"/>
              </a:ext>
            </a:extLst>
          </p:cNvPr>
          <p:cNvSpPr/>
          <p:nvPr/>
        </p:nvSpPr>
        <p:spPr>
          <a:xfrm rot="16200000">
            <a:off x="6597063" y="4609652"/>
            <a:ext cx="396618" cy="3720226"/>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Up 11">
            <a:extLst>
              <a:ext uri="{FF2B5EF4-FFF2-40B4-BE49-F238E27FC236}">
                <a16:creationId xmlns:a16="http://schemas.microsoft.com/office/drawing/2014/main" id="{BAA632D5-B039-47B5-9123-28514EDAD88C}"/>
              </a:ext>
            </a:extLst>
          </p:cNvPr>
          <p:cNvSpPr/>
          <p:nvPr/>
        </p:nvSpPr>
        <p:spPr>
          <a:xfrm rot="16200000">
            <a:off x="6597063" y="5700823"/>
            <a:ext cx="396618" cy="3720226"/>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1272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4" y="253602"/>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3127276" y="419522"/>
            <a:ext cx="6246421" cy="477054"/>
          </a:xfrm>
          <a:prstGeom prst="rect">
            <a:avLst/>
          </a:prstGeom>
          <a:solidFill>
            <a:schemeClr val="bg1">
              <a:lumMod val="75000"/>
            </a:schemeClr>
          </a:solidFill>
        </p:spPr>
        <p:txBody>
          <a:bodyPr wrap="square" rtlCol="0">
            <a:spAutoFit/>
          </a:bodyPr>
          <a:lstStyle/>
          <a:p>
            <a:pPr algn="ctr"/>
            <a:r>
              <a:rPr lang="en-US" sz="2500" dirty="0"/>
              <a:t>Filling in RSL / Add / P-Code Columns  </a:t>
            </a:r>
          </a:p>
        </p:txBody>
      </p:sp>
      <p:pic>
        <p:nvPicPr>
          <p:cNvPr id="14" name="Picture 13">
            <a:extLst>
              <a:ext uri="{FF2B5EF4-FFF2-40B4-BE49-F238E27FC236}">
                <a16:creationId xmlns:a16="http://schemas.microsoft.com/office/drawing/2014/main" id="{9460E0C7-06BF-4D54-8B4A-CC63B5437F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721" y="1121652"/>
            <a:ext cx="12091156" cy="8225945"/>
          </a:xfrm>
          <a:prstGeom prst="rect">
            <a:avLst/>
          </a:prstGeom>
        </p:spPr>
      </p:pic>
      <p:sp>
        <p:nvSpPr>
          <p:cNvPr id="10" name="TextBox 9">
            <a:extLst>
              <a:ext uri="{FF2B5EF4-FFF2-40B4-BE49-F238E27FC236}">
                <a16:creationId xmlns:a16="http://schemas.microsoft.com/office/drawing/2014/main" id="{393AE58C-14C8-4C01-944D-9DA3DFC6748D}"/>
              </a:ext>
            </a:extLst>
          </p:cNvPr>
          <p:cNvSpPr txBox="1"/>
          <p:nvPr/>
        </p:nvSpPr>
        <p:spPr>
          <a:xfrm>
            <a:off x="6814158" y="5824682"/>
            <a:ext cx="2559539" cy="3170099"/>
          </a:xfrm>
          <a:prstGeom prst="rect">
            <a:avLst/>
          </a:prstGeom>
          <a:solidFill>
            <a:srgbClr val="FFFF00"/>
          </a:solidFill>
        </p:spPr>
        <p:txBody>
          <a:bodyPr wrap="square" rtlCol="0">
            <a:spAutoFit/>
          </a:bodyPr>
          <a:lstStyle/>
          <a:p>
            <a:r>
              <a:rPr lang="en-US" sz="2000" dirty="0"/>
              <a:t>Vendor should ensure an “X” is only indicated under the   P-code column for “P” RSLs, that vendor intends to Delete! PUT and “X” under ADD when adding an active RSL such as K,R,S, M etc.</a:t>
            </a:r>
          </a:p>
        </p:txBody>
      </p:sp>
      <p:sp>
        <p:nvSpPr>
          <p:cNvPr id="15" name="Arrow: Down 14">
            <a:extLst>
              <a:ext uri="{FF2B5EF4-FFF2-40B4-BE49-F238E27FC236}">
                <a16:creationId xmlns:a16="http://schemas.microsoft.com/office/drawing/2014/main" id="{8AF38021-4DA3-4A1C-87B3-88F5063439ED}"/>
              </a:ext>
            </a:extLst>
          </p:cNvPr>
          <p:cNvSpPr/>
          <p:nvPr/>
        </p:nvSpPr>
        <p:spPr>
          <a:xfrm>
            <a:off x="9169053" y="4382102"/>
            <a:ext cx="1202498" cy="1089764"/>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b="1" dirty="0"/>
              <a:t>Enter RSL</a:t>
            </a:r>
          </a:p>
        </p:txBody>
      </p:sp>
      <p:cxnSp>
        <p:nvCxnSpPr>
          <p:cNvPr id="17" name="Straight Arrow Connector 16">
            <a:extLst>
              <a:ext uri="{FF2B5EF4-FFF2-40B4-BE49-F238E27FC236}">
                <a16:creationId xmlns:a16="http://schemas.microsoft.com/office/drawing/2014/main" id="{06FEA3CE-6374-447A-A04E-EC2F8A880D8D}"/>
              </a:ext>
            </a:extLst>
          </p:cNvPr>
          <p:cNvCxnSpPr>
            <a:cxnSpLocks/>
          </p:cNvCxnSpPr>
          <p:nvPr/>
        </p:nvCxnSpPr>
        <p:spPr>
          <a:xfrm>
            <a:off x="9870510" y="6538586"/>
            <a:ext cx="1941534"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490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4" y="253602"/>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3127276" y="419522"/>
            <a:ext cx="6246421" cy="477054"/>
          </a:xfrm>
          <a:prstGeom prst="rect">
            <a:avLst/>
          </a:prstGeom>
          <a:solidFill>
            <a:schemeClr val="bg1">
              <a:lumMod val="75000"/>
            </a:schemeClr>
          </a:solidFill>
        </p:spPr>
        <p:txBody>
          <a:bodyPr wrap="square" rtlCol="0">
            <a:spAutoFit/>
          </a:bodyPr>
          <a:lstStyle/>
          <a:p>
            <a:pPr algn="ctr"/>
            <a:r>
              <a:rPr lang="en-US" sz="2500" dirty="0"/>
              <a:t>Pricing Strategies ( EDLP &amp; HIGH-LOW)  </a:t>
            </a:r>
          </a:p>
        </p:txBody>
      </p:sp>
      <p:pic>
        <p:nvPicPr>
          <p:cNvPr id="7" name="Picture 6">
            <a:extLst>
              <a:ext uri="{FF2B5EF4-FFF2-40B4-BE49-F238E27FC236}">
                <a16:creationId xmlns:a16="http://schemas.microsoft.com/office/drawing/2014/main" id="{1E0C139F-9BD6-437E-BF26-5D4C135EC168}"/>
              </a:ext>
            </a:extLst>
          </p:cNvPr>
          <p:cNvPicPr>
            <a:picLocks noChangeAspect="1"/>
          </p:cNvPicPr>
          <p:nvPr/>
        </p:nvPicPr>
        <p:blipFill rotWithShape="1">
          <a:blip r:embed="rId2">
            <a:extLst>
              <a:ext uri="{28A0092B-C50C-407E-A947-70E740481C1C}">
                <a14:useLocalDpi xmlns:a14="http://schemas.microsoft.com/office/drawing/2010/main" val="0"/>
              </a:ext>
            </a:extLst>
          </a:blip>
          <a:srcRect b="19703"/>
          <a:stretch/>
        </p:blipFill>
        <p:spPr>
          <a:xfrm>
            <a:off x="8450459" y="5248056"/>
            <a:ext cx="3366429" cy="1666312"/>
          </a:xfrm>
          <a:prstGeom prst="rect">
            <a:avLst/>
          </a:prstGeom>
        </p:spPr>
      </p:pic>
      <p:sp>
        <p:nvSpPr>
          <p:cNvPr id="11" name="TextBox 10">
            <a:extLst>
              <a:ext uri="{FF2B5EF4-FFF2-40B4-BE49-F238E27FC236}">
                <a16:creationId xmlns:a16="http://schemas.microsoft.com/office/drawing/2014/main" id="{D231763A-6549-4E9C-B5D2-88D8A1564736}"/>
              </a:ext>
            </a:extLst>
          </p:cNvPr>
          <p:cNvSpPr txBox="1"/>
          <p:nvPr/>
        </p:nvSpPr>
        <p:spPr>
          <a:xfrm>
            <a:off x="8830966" y="7141074"/>
            <a:ext cx="2605413" cy="369332"/>
          </a:xfrm>
          <a:prstGeom prst="rect">
            <a:avLst/>
          </a:prstGeom>
          <a:solidFill>
            <a:srgbClr val="FFC000"/>
          </a:solidFill>
        </p:spPr>
        <p:txBody>
          <a:bodyPr wrap="square" rtlCol="0">
            <a:spAutoFit/>
          </a:bodyPr>
          <a:lstStyle/>
          <a:p>
            <a:pPr algn="ctr"/>
            <a:r>
              <a:rPr lang="en-US" dirty="0"/>
              <a:t>Drop-down Options</a:t>
            </a:r>
          </a:p>
        </p:txBody>
      </p:sp>
      <p:sp>
        <p:nvSpPr>
          <p:cNvPr id="12" name="TextBox 11">
            <a:extLst>
              <a:ext uri="{FF2B5EF4-FFF2-40B4-BE49-F238E27FC236}">
                <a16:creationId xmlns:a16="http://schemas.microsoft.com/office/drawing/2014/main" id="{F04F078D-A25D-4C12-9E82-FA108F104F4F}"/>
              </a:ext>
            </a:extLst>
          </p:cNvPr>
          <p:cNvSpPr txBox="1"/>
          <p:nvPr/>
        </p:nvSpPr>
        <p:spPr>
          <a:xfrm>
            <a:off x="8040872" y="1010760"/>
            <a:ext cx="4581918" cy="2800767"/>
          </a:xfrm>
          <a:prstGeom prst="rect">
            <a:avLst/>
          </a:prstGeom>
          <a:solidFill>
            <a:srgbClr val="FFFF00"/>
          </a:solidFill>
        </p:spPr>
        <p:txBody>
          <a:bodyPr wrap="square" rtlCol="0">
            <a:spAutoFit/>
          </a:bodyPr>
          <a:lstStyle/>
          <a:p>
            <a:pPr algn="ctr"/>
            <a:r>
              <a:rPr lang="en-US" sz="2200" dirty="0"/>
              <a:t>If the Vendor has filled out the TOP portion of the form correctly they should have selected the CORRECT PRICING STRATEGY. This will be </a:t>
            </a:r>
            <a:r>
              <a:rPr lang="en-US" sz="2200" u="sng" dirty="0"/>
              <a:t>extremely</a:t>
            </a:r>
            <a:r>
              <a:rPr lang="en-US" sz="2200" dirty="0"/>
              <a:t> important when it is time to begin entering cost and adjustments.</a:t>
            </a:r>
          </a:p>
          <a:p>
            <a:pPr algn="ctr"/>
            <a:endParaRPr lang="en-US" sz="2200" dirty="0"/>
          </a:p>
          <a:p>
            <a:pPr algn="ctr"/>
            <a:r>
              <a:rPr lang="en-US" sz="2200" dirty="0"/>
              <a:t>4 Options indicated below.</a:t>
            </a:r>
          </a:p>
        </p:txBody>
      </p:sp>
      <p:pic>
        <p:nvPicPr>
          <p:cNvPr id="16" name="Picture 15">
            <a:extLst>
              <a:ext uri="{FF2B5EF4-FFF2-40B4-BE49-F238E27FC236}">
                <a16:creationId xmlns:a16="http://schemas.microsoft.com/office/drawing/2014/main" id="{044D7A6D-320E-4A60-92AD-7B0CEF6B15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403" y="1010760"/>
            <a:ext cx="7735380" cy="8285102"/>
          </a:xfrm>
          <a:prstGeom prst="rect">
            <a:avLst/>
          </a:prstGeom>
        </p:spPr>
      </p:pic>
      <p:sp>
        <p:nvSpPr>
          <p:cNvPr id="9" name="Arrow: Bent-Up 8">
            <a:extLst>
              <a:ext uri="{FF2B5EF4-FFF2-40B4-BE49-F238E27FC236}">
                <a16:creationId xmlns:a16="http://schemas.microsoft.com/office/drawing/2014/main" id="{8FDD97B4-1ABE-45CD-A77C-51DAE0D49ED9}"/>
              </a:ext>
            </a:extLst>
          </p:cNvPr>
          <p:cNvSpPr/>
          <p:nvPr/>
        </p:nvSpPr>
        <p:spPr>
          <a:xfrm flipV="1">
            <a:off x="5375938" y="4213941"/>
            <a:ext cx="4895404" cy="1234880"/>
          </a:xfrm>
          <a:prstGeom prst="bentUpArrow">
            <a:avLst>
              <a:gd name="adj1" fmla="val 14257"/>
              <a:gd name="adj2" fmla="val 25000"/>
              <a:gd name="adj3" fmla="val 25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70779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05659" y="365168"/>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2066794" y="406996"/>
            <a:ext cx="8371615" cy="477054"/>
          </a:xfrm>
          <a:prstGeom prst="rect">
            <a:avLst/>
          </a:prstGeom>
          <a:solidFill>
            <a:schemeClr val="bg1">
              <a:lumMod val="75000"/>
            </a:schemeClr>
          </a:solidFill>
        </p:spPr>
        <p:txBody>
          <a:bodyPr wrap="square" rtlCol="0">
            <a:spAutoFit/>
          </a:bodyPr>
          <a:lstStyle/>
          <a:p>
            <a:pPr algn="ctr"/>
            <a:r>
              <a:rPr lang="en-US" sz="2500" dirty="0"/>
              <a:t>Entering DeCA Costs,  Suggested Retails,  and Adjustments </a:t>
            </a:r>
          </a:p>
        </p:txBody>
      </p:sp>
      <p:pic>
        <p:nvPicPr>
          <p:cNvPr id="5" name="Picture 4">
            <a:extLst>
              <a:ext uri="{FF2B5EF4-FFF2-40B4-BE49-F238E27FC236}">
                <a16:creationId xmlns:a16="http://schemas.microsoft.com/office/drawing/2014/main" id="{FD935087-017A-47AD-8015-525C7EEB23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543" y="1064712"/>
            <a:ext cx="12056113" cy="8304756"/>
          </a:xfrm>
          <a:prstGeom prst="rect">
            <a:avLst/>
          </a:prstGeom>
        </p:spPr>
      </p:pic>
      <p:sp>
        <p:nvSpPr>
          <p:cNvPr id="7" name="TextBox 6">
            <a:extLst>
              <a:ext uri="{FF2B5EF4-FFF2-40B4-BE49-F238E27FC236}">
                <a16:creationId xmlns:a16="http://schemas.microsoft.com/office/drawing/2014/main" id="{3DCEF53F-A2EA-43BE-BD69-501E4BC87EAB}"/>
              </a:ext>
            </a:extLst>
          </p:cNvPr>
          <p:cNvSpPr txBox="1"/>
          <p:nvPr/>
        </p:nvSpPr>
        <p:spPr>
          <a:xfrm>
            <a:off x="6653434" y="1177447"/>
            <a:ext cx="5521865" cy="2554545"/>
          </a:xfrm>
          <a:prstGeom prst="rect">
            <a:avLst/>
          </a:prstGeom>
          <a:solidFill>
            <a:srgbClr val="FFC000"/>
          </a:solidFill>
        </p:spPr>
        <p:txBody>
          <a:bodyPr wrap="square" rtlCol="0">
            <a:spAutoFit/>
          </a:bodyPr>
          <a:lstStyle/>
          <a:p>
            <a:r>
              <a:rPr lang="en-US" sz="2000" b="1" dirty="0"/>
              <a:t>VENDOR ENTERS CASE ADJUSTMENT -</a:t>
            </a:r>
            <a:r>
              <a:rPr lang="en-US" sz="2000" dirty="0"/>
              <a:t>Once the case adjustment is entered the</a:t>
            </a:r>
            <a:r>
              <a:rPr lang="en-US" sz="2000" b="1" dirty="0"/>
              <a:t> Calculated Unit Adjustment </a:t>
            </a:r>
            <a:r>
              <a:rPr lang="en-US" sz="2000" dirty="0"/>
              <a:t>automatically calculates/populates.</a:t>
            </a:r>
          </a:p>
          <a:p>
            <a:endParaRPr lang="en-US" sz="2000" dirty="0"/>
          </a:p>
          <a:p>
            <a:r>
              <a:rPr lang="en-US" sz="2000" dirty="0"/>
              <a:t>If Vendor notices a discrepancy with the unit adjustment calculation, vendor needs to verify the UPK and Case adjustment has been entered correctly!</a:t>
            </a:r>
          </a:p>
        </p:txBody>
      </p:sp>
    </p:spTree>
    <p:extLst>
      <p:ext uri="{BB962C8B-B14F-4D97-AF65-F5344CB8AC3E}">
        <p14:creationId xmlns:p14="http://schemas.microsoft.com/office/powerpoint/2010/main" val="1897631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2" y="182584"/>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249382" y="356446"/>
            <a:ext cx="12279085" cy="784830"/>
          </a:xfrm>
          <a:prstGeom prst="rect">
            <a:avLst/>
          </a:prstGeom>
          <a:solidFill>
            <a:schemeClr val="bg1">
              <a:lumMod val="75000"/>
            </a:schemeClr>
          </a:solidFill>
        </p:spPr>
        <p:txBody>
          <a:bodyPr wrap="square" rtlCol="0">
            <a:spAutoFit/>
          </a:bodyPr>
          <a:lstStyle/>
          <a:p>
            <a:pPr algn="ctr"/>
            <a:r>
              <a:rPr lang="en-US" sz="2500" dirty="0"/>
              <a:t>40-15  – Converting  to PDF</a:t>
            </a:r>
          </a:p>
          <a:p>
            <a:pPr algn="ctr"/>
            <a:r>
              <a:rPr lang="en-US" sz="2000" i="1" dirty="0">
                <a:solidFill>
                  <a:schemeClr val="accent5">
                    <a:lumMod val="50000"/>
                  </a:schemeClr>
                </a:solidFill>
              </a:rPr>
              <a:t>(Vendors </a:t>
            </a:r>
            <a:r>
              <a:rPr lang="en-US" sz="2000" b="1" i="1" dirty="0">
                <a:solidFill>
                  <a:schemeClr val="accent5">
                    <a:lumMod val="50000"/>
                  </a:schemeClr>
                </a:solidFill>
              </a:rPr>
              <a:t>MUST CONVERT </a:t>
            </a:r>
            <a:r>
              <a:rPr lang="en-US" sz="2000" i="1" dirty="0">
                <a:solidFill>
                  <a:schemeClr val="accent5">
                    <a:lumMod val="50000"/>
                  </a:schemeClr>
                </a:solidFill>
              </a:rPr>
              <a:t>the excel tabs to PDFs before sending to DECA for review)</a:t>
            </a:r>
          </a:p>
        </p:txBody>
      </p:sp>
      <p:sp>
        <p:nvSpPr>
          <p:cNvPr id="5" name="TextBox 4">
            <a:extLst>
              <a:ext uri="{FF2B5EF4-FFF2-40B4-BE49-F238E27FC236}">
                <a16:creationId xmlns:a16="http://schemas.microsoft.com/office/drawing/2014/main" id="{E711E986-C819-4655-A2BC-4A38E17CC61A}"/>
              </a:ext>
            </a:extLst>
          </p:cNvPr>
          <p:cNvSpPr txBox="1"/>
          <p:nvPr/>
        </p:nvSpPr>
        <p:spPr>
          <a:xfrm>
            <a:off x="148441" y="1282884"/>
            <a:ext cx="12504715" cy="923330"/>
          </a:xfrm>
          <a:prstGeom prst="rect">
            <a:avLst/>
          </a:prstGeom>
          <a:solidFill>
            <a:schemeClr val="accent4">
              <a:lumMod val="40000"/>
              <a:lumOff val="60000"/>
            </a:schemeClr>
          </a:solidFill>
        </p:spPr>
        <p:txBody>
          <a:bodyPr wrap="square" rtlCol="0">
            <a:spAutoFit/>
          </a:bodyPr>
          <a:lstStyle/>
          <a:p>
            <a:pPr algn="ctr"/>
            <a:r>
              <a:rPr lang="en-US" dirty="0"/>
              <a:t>STEP 1: </a:t>
            </a:r>
            <a:endParaRPr lang="en-US" sz="1800" dirty="0"/>
          </a:p>
          <a:p>
            <a:pPr algn="ctr"/>
            <a:r>
              <a:rPr lang="en-US" sz="1800" dirty="0"/>
              <a:t>Select ALL TABS that have data entered by holding the shift key and clicking each with </a:t>
            </a:r>
            <a:r>
              <a:rPr lang="en-US" dirty="0"/>
              <a:t>the </a:t>
            </a:r>
            <a:r>
              <a:rPr lang="en-US" sz="1800" dirty="0"/>
              <a:t> mouse. Use this method only if vendor knows the EXACT tabs you want to convert to PDF . If vendor wants to convert all tabs then go to STEP 2</a:t>
            </a:r>
          </a:p>
        </p:txBody>
      </p:sp>
      <p:sp>
        <p:nvSpPr>
          <p:cNvPr id="10" name="TextBox 9">
            <a:extLst>
              <a:ext uri="{FF2B5EF4-FFF2-40B4-BE49-F238E27FC236}">
                <a16:creationId xmlns:a16="http://schemas.microsoft.com/office/drawing/2014/main" id="{5A3675D4-9B07-4D32-A2B2-FE4B4181DFC2}"/>
              </a:ext>
            </a:extLst>
          </p:cNvPr>
          <p:cNvSpPr txBox="1"/>
          <p:nvPr/>
        </p:nvSpPr>
        <p:spPr>
          <a:xfrm>
            <a:off x="249382" y="3302288"/>
            <a:ext cx="2708811" cy="830997"/>
          </a:xfrm>
          <a:prstGeom prst="rect">
            <a:avLst/>
          </a:prstGeom>
          <a:solidFill>
            <a:schemeClr val="accent4">
              <a:lumMod val="40000"/>
              <a:lumOff val="60000"/>
            </a:schemeClr>
          </a:solidFill>
        </p:spPr>
        <p:txBody>
          <a:bodyPr wrap="square" rtlCol="0">
            <a:spAutoFit/>
          </a:bodyPr>
          <a:lstStyle/>
          <a:p>
            <a:pPr algn="ctr"/>
            <a:r>
              <a:rPr lang="en-US" sz="1600" dirty="0"/>
              <a:t>STEP 2: </a:t>
            </a:r>
          </a:p>
          <a:p>
            <a:pPr algn="ctr"/>
            <a:r>
              <a:rPr lang="en-US" sz="1600" dirty="0"/>
              <a:t>Click FILE in upper left corner – Click SAVE AS ADOBE PDF. </a:t>
            </a:r>
          </a:p>
        </p:txBody>
      </p:sp>
      <p:sp>
        <p:nvSpPr>
          <p:cNvPr id="14" name="TextBox 13">
            <a:extLst>
              <a:ext uri="{FF2B5EF4-FFF2-40B4-BE49-F238E27FC236}">
                <a16:creationId xmlns:a16="http://schemas.microsoft.com/office/drawing/2014/main" id="{EE8CFDE8-C1E1-446F-A11B-B43E5CE2FF41}"/>
              </a:ext>
            </a:extLst>
          </p:cNvPr>
          <p:cNvSpPr txBox="1"/>
          <p:nvPr/>
        </p:nvSpPr>
        <p:spPr>
          <a:xfrm>
            <a:off x="3085853" y="3237161"/>
            <a:ext cx="4690196" cy="984885"/>
          </a:xfrm>
          <a:prstGeom prst="rect">
            <a:avLst/>
          </a:prstGeom>
          <a:solidFill>
            <a:schemeClr val="accent4">
              <a:lumMod val="40000"/>
              <a:lumOff val="60000"/>
            </a:schemeClr>
          </a:solidFill>
        </p:spPr>
        <p:txBody>
          <a:bodyPr wrap="square" rtlCol="0">
            <a:spAutoFit/>
          </a:bodyPr>
          <a:lstStyle/>
          <a:p>
            <a:pPr algn="ctr"/>
            <a:r>
              <a:rPr lang="en-US" sz="1600" dirty="0"/>
              <a:t>STEP 3: </a:t>
            </a:r>
          </a:p>
          <a:p>
            <a:pPr algn="ctr"/>
            <a:r>
              <a:rPr lang="en-US" sz="1400" dirty="0"/>
              <a:t>This menu will populate with all the tabs - click ADD ALL they should move under “Sheets in PDF”  - Click Convert to PDF </a:t>
            </a:r>
          </a:p>
          <a:p>
            <a:pPr algn="ctr"/>
            <a:r>
              <a:rPr lang="en-US" sz="1400" i="1" dirty="0">
                <a:solidFill>
                  <a:srgbClr val="FF0000"/>
                </a:solidFill>
              </a:rPr>
              <a:t>(Vendor will get an Acrobat message - click YES)</a:t>
            </a:r>
          </a:p>
        </p:txBody>
      </p:sp>
      <p:pic>
        <p:nvPicPr>
          <p:cNvPr id="18" name="Picture 17">
            <a:extLst>
              <a:ext uri="{FF2B5EF4-FFF2-40B4-BE49-F238E27FC236}">
                <a16:creationId xmlns:a16="http://schemas.microsoft.com/office/drawing/2014/main" id="{F5AC70F3-BDF2-4545-A9BF-6DB129E3F66A}"/>
              </a:ext>
            </a:extLst>
          </p:cNvPr>
          <p:cNvPicPr>
            <a:picLocks noChangeAspect="1"/>
          </p:cNvPicPr>
          <p:nvPr/>
        </p:nvPicPr>
        <p:blipFill rotWithShape="1">
          <a:blip r:embed="rId2">
            <a:extLst>
              <a:ext uri="{28A0092B-C50C-407E-A947-70E740481C1C}">
                <a14:useLocalDpi xmlns:a14="http://schemas.microsoft.com/office/drawing/2010/main" val="0"/>
              </a:ext>
            </a:extLst>
          </a:blip>
          <a:srcRect l="5960" t="2089" r="1908" b="-1"/>
          <a:stretch/>
        </p:blipFill>
        <p:spPr>
          <a:xfrm>
            <a:off x="7903709" y="4308610"/>
            <a:ext cx="4648509" cy="4936143"/>
          </a:xfrm>
          <a:prstGeom prst="rect">
            <a:avLst/>
          </a:prstGeom>
        </p:spPr>
      </p:pic>
      <p:sp>
        <p:nvSpPr>
          <p:cNvPr id="19" name="TextBox 18">
            <a:extLst>
              <a:ext uri="{FF2B5EF4-FFF2-40B4-BE49-F238E27FC236}">
                <a16:creationId xmlns:a16="http://schemas.microsoft.com/office/drawing/2014/main" id="{4A793AE5-EECC-405A-ABE1-9FC137BAE371}"/>
              </a:ext>
            </a:extLst>
          </p:cNvPr>
          <p:cNvSpPr txBox="1"/>
          <p:nvPr/>
        </p:nvSpPr>
        <p:spPr>
          <a:xfrm>
            <a:off x="7987268" y="3302288"/>
            <a:ext cx="4481390" cy="830997"/>
          </a:xfrm>
          <a:prstGeom prst="rect">
            <a:avLst/>
          </a:prstGeom>
          <a:solidFill>
            <a:schemeClr val="accent4">
              <a:lumMod val="40000"/>
              <a:lumOff val="60000"/>
            </a:schemeClr>
          </a:solidFill>
        </p:spPr>
        <p:txBody>
          <a:bodyPr wrap="square" rtlCol="0">
            <a:spAutoFit/>
          </a:bodyPr>
          <a:lstStyle/>
          <a:p>
            <a:pPr algn="ctr"/>
            <a:r>
              <a:rPr lang="en-US" sz="1600" dirty="0"/>
              <a:t>STEP 4: </a:t>
            </a:r>
          </a:p>
          <a:p>
            <a:pPr algn="ctr"/>
            <a:r>
              <a:rPr lang="en-US" sz="1600" dirty="0"/>
              <a:t>This window will populate- Name your form by your brand/vendor information – click SAVE</a:t>
            </a:r>
          </a:p>
        </p:txBody>
      </p:sp>
      <p:pic>
        <p:nvPicPr>
          <p:cNvPr id="21" name="Picture 20">
            <a:extLst>
              <a:ext uri="{FF2B5EF4-FFF2-40B4-BE49-F238E27FC236}">
                <a16:creationId xmlns:a16="http://schemas.microsoft.com/office/drawing/2014/main" id="{AC122135-37F4-4882-9B89-0618F8D83A66}"/>
              </a:ext>
            </a:extLst>
          </p:cNvPr>
          <p:cNvPicPr>
            <a:picLocks noChangeAspect="1"/>
          </p:cNvPicPr>
          <p:nvPr/>
        </p:nvPicPr>
        <p:blipFill rotWithShape="1">
          <a:blip r:embed="rId3">
            <a:extLst>
              <a:ext uri="{28A0092B-C50C-407E-A947-70E740481C1C}">
                <a14:useLocalDpi xmlns:a14="http://schemas.microsoft.com/office/drawing/2010/main" val="0"/>
              </a:ext>
            </a:extLst>
          </a:blip>
          <a:srcRect t="7360" b="8481"/>
          <a:stretch/>
        </p:blipFill>
        <p:spPr>
          <a:xfrm>
            <a:off x="148441" y="4444184"/>
            <a:ext cx="3007385" cy="4800569"/>
          </a:xfrm>
          <a:prstGeom prst="rect">
            <a:avLst/>
          </a:prstGeom>
        </p:spPr>
      </p:pic>
      <p:pic>
        <p:nvPicPr>
          <p:cNvPr id="4" name="Picture 3">
            <a:extLst>
              <a:ext uri="{FF2B5EF4-FFF2-40B4-BE49-F238E27FC236}">
                <a16:creationId xmlns:a16="http://schemas.microsoft.com/office/drawing/2014/main" id="{98997849-9EB8-4299-BA10-0E7186439EA6}"/>
              </a:ext>
            </a:extLst>
          </p:cNvPr>
          <p:cNvPicPr>
            <a:picLocks noChangeAspect="1"/>
          </p:cNvPicPr>
          <p:nvPr/>
        </p:nvPicPr>
        <p:blipFill rotWithShape="1">
          <a:blip r:embed="rId4">
            <a:extLst>
              <a:ext uri="{28A0092B-C50C-407E-A947-70E740481C1C}">
                <a14:useLocalDpi xmlns:a14="http://schemas.microsoft.com/office/drawing/2010/main" val="0"/>
              </a:ext>
            </a:extLst>
          </a:blip>
          <a:srcRect l="3341" r="8982" b="3556"/>
          <a:stretch/>
        </p:blipFill>
        <p:spPr>
          <a:xfrm>
            <a:off x="3502880" y="4388598"/>
            <a:ext cx="4025489" cy="4925020"/>
          </a:xfrm>
          <a:prstGeom prst="rect">
            <a:avLst/>
          </a:prstGeom>
        </p:spPr>
      </p:pic>
      <p:sp>
        <p:nvSpPr>
          <p:cNvPr id="2" name="Arrow: Down 1">
            <a:extLst>
              <a:ext uri="{FF2B5EF4-FFF2-40B4-BE49-F238E27FC236}">
                <a16:creationId xmlns:a16="http://schemas.microsoft.com/office/drawing/2014/main" id="{2DCE0F2F-4E28-4273-88FA-9A634AF455CE}"/>
              </a:ext>
            </a:extLst>
          </p:cNvPr>
          <p:cNvSpPr/>
          <p:nvPr/>
        </p:nvSpPr>
        <p:spPr>
          <a:xfrm>
            <a:off x="6720439" y="5474727"/>
            <a:ext cx="450937" cy="60039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E5A21BB-5AFD-4DC9-A949-C37402427034}"/>
              </a:ext>
            </a:extLst>
          </p:cNvPr>
          <p:cNvSpPr txBox="1"/>
          <p:nvPr/>
        </p:nvSpPr>
        <p:spPr>
          <a:xfrm>
            <a:off x="6363448" y="4704419"/>
            <a:ext cx="1164921" cy="738664"/>
          </a:xfrm>
          <a:prstGeom prst="rect">
            <a:avLst/>
          </a:prstGeom>
          <a:solidFill>
            <a:srgbClr val="FFFF00"/>
          </a:solidFill>
        </p:spPr>
        <p:txBody>
          <a:bodyPr wrap="square" rtlCol="0">
            <a:spAutoFit/>
          </a:bodyPr>
          <a:lstStyle/>
          <a:p>
            <a:pPr algn="ctr"/>
            <a:r>
              <a:rPr lang="en-US" sz="1400" b="1" dirty="0"/>
              <a:t>DO NOT SELECT ONE AT A TIME!</a:t>
            </a:r>
          </a:p>
        </p:txBody>
      </p:sp>
      <p:pic>
        <p:nvPicPr>
          <p:cNvPr id="11" name="Picture 10">
            <a:extLst>
              <a:ext uri="{FF2B5EF4-FFF2-40B4-BE49-F238E27FC236}">
                <a16:creationId xmlns:a16="http://schemas.microsoft.com/office/drawing/2014/main" id="{F9DAFE1F-39DA-45DA-A427-6A9CDC0682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075" y="2352322"/>
            <a:ext cx="12406745" cy="622763"/>
          </a:xfrm>
          <a:prstGeom prst="rect">
            <a:avLst/>
          </a:prstGeom>
        </p:spPr>
      </p:pic>
    </p:spTree>
    <p:extLst>
      <p:ext uri="{BB962C8B-B14F-4D97-AF65-F5344CB8AC3E}">
        <p14:creationId xmlns:p14="http://schemas.microsoft.com/office/powerpoint/2010/main" val="1938243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712519"/>
            <a:ext cx="12314712" cy="8559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243442" y="1697180"/>
            <a:ext cx="12432897" cy="7432804"/>
          </a:xfrm>
          <a:prstGeom prst="rect">
            <a:avLst/>
          </a:prstGeom>
          <a:noFill/>
        </p:spPr>
        <p:txBody>
          <a:bodyPr wrap="square" rtlCol="0">
            <a:spAutoFit/>
          </a:bodyPr>
          <a:lstStyle/>
          <a:p>
            <a:r>
              <a:rPr lang="en-US" sz="2500" b="1" u="sng" dirty="0">
                <a:solidFill>
                  <a:srgbClr val="FFCC99"/>
                </a:solidFill>
              </a:rPr>
              <a:t>Vendor Number: </a:t>
            </a:r>
            <a:r>
              <a:rPr lang="en-US" sz="2500" dirty="0">
                <a:solidFill>
                  <a:schemeClr val="bg1"/>
                </a:solidFill>
              </a:rPr>
              <a:t>defines the number established by DeCA contracting. These vendor numbers typically will end in -01 for Conus regions and/or -02 for OCONUS regions. (Example: N003-01, N003-02) If you have the same items for the same vendor number ensure you indicate -01, -02, etc. in the vendor number box. This helps the </a:t>
            </a:r>
            <a:r>
              <a:rPr lang="en-US" sz="2500" b="1" u="sng" dirty="0">
                <a:solidFill>
                  <a:schemeClr val="bg1"/>
                </a:solidFill>
              </a:rPr>
              <a:t>File Maintenance Team</a:t>
            </a:r>
            <a:r>
              <a:rPr lang="en-US" sz="2500" b="1" dirty="0">
                <a:solidFill>
                  <a:schemeClr val="bg1"/>
                </a:solidFill>
              </a:rPr>
              <a:t> </a:t>
            </a:r>
            <a:r>
              <a:rPr lang="en-US" sz="2500" dirty="0">
                <a:solidFill>
                  <a:schemeClr val="bg1"/>
                </a:solidFill>
              </a:rPr>
              <a:t>identify which contract belongs to CONUS/OCONUS (ex. A232-01, A232-02)</a:t>
            </a:r>
          </a:p>
          <a:p>
            <a:r>
              <a:rPr lang="en-US" sz="2500" b="1" u="sng" dirty="0">
                <a:solidFill>
                  <a:srgbClr val="FF66CC"/>
                </a:solidFill>
              </a:rPr>
              <a:t>The vendor # will be the first thing the file maintenance team enters to build our make changes to your item. Very IMPORTANT, form will be rejected without it</a:t>
            </a:r>
          </a:p>
          <a:p>
            <a:endParaRPr lang="en-US" sz="2500" dirty="0">
              <a:solidFill>
                <a:schemeClr val="bg1"/>
              </a:solidFill>
            </a:endParaRPr>
          </a:p>
          <a:p>
            <a:r>
              <a:rPr lang="en-US" sz="2500" b="1" u="sng" dirty="0">
                <a:solidFill>
                  <a:srgbClr val="FFCC99"/>
                </a:solidFill>
              </a:rPr>
              <a:t>Contract Number: </a:t>
            </a:r>
            <a:r>
              <a:rPr lang="en-US" sz="2500" dirty="0">
                <a:solidFill>
                  <a:schemeClr val="bg1"/>
                </a:solidFill>
              </a:rPr>
              <a:t>defines what year a contract was established, Procurement Instrument Identification Number (PIIN) Indicate if the item should be added to more than 1 contract. Example of a Contract # </a:t>
            </a:r>
            <a:r>
              <a:rPr lang="en-US" sz="2500" dirty="0">
                <a:solidFill>
                  <a:schemeClr val="bg1"/>
                </a:solidFill>
                <a:latin typeface="CIDFont+F2"/>
              </a:rPr>
              <a:t>: </a:t>
            </a:r>
            <a:r>
              <a:rPr lang="en-US" sz="2500" b="1" i="0" u="none" strike="noStrike" baseline="0" dirty="0">
                <a:solidFill>
                  <a:schemeClr val="bg1"/>
                </a:solidFill>
                <a:latin typeface="CIDFont+F1"/>
              </a:rPr>
              <a:t>HDEC0120G1234 and HDEC0120G2456</a:t>
            </a:r>
            <a:endParaRPr lang="en-US" sz="2500" b="1" dirty="0">
              <a:solidFill>
                <a:schemeClr val="bg1"/>
              </a:solidFill>
            </a:endParaRPr>
          </a:p>
          <a:p>
            <a:endParaRPr lang="en-US" sz="2500" dirty="0">
              <a:solidFill>
                <a:schemeClr val="bg1"/>
              </a:solidFill>
            </a:endParaRPr>
          </a:p>
          <a:p>
            <a:pPr marL="457200" indent="-457200">
              <a:buFont typeface="Wingdings" panose="05000000000000000000" pitchFamily="2" charset="2"/>
              <a:buChar char="ü"/>
            </a:pPr>
            <a:r>
              <a:rPr lang="en-US" sz="2500" dirty="0">
                <a:solidFill>
                  <a:schemeClr val="bg1"/>
                </a:solidFill>
              </a:rPr>
              <a:t>Please ensure the contract number is associated with the correct vendor number indicated on the form. </a:t>
            </a:r>
          </a:p>
          <a:p>
            <a:endParaRPr lang="en-US" sz="2500" dirty="0">
              <a:solidFill>
                <a:schemeClr val="bg1"/>
              </a:solidFill>
            </a:endParaRPr>
          </a:p>
          <a:p>
            <a:pPr marL="342900" indent="-342900">
              <a:buFont typeface="Wingdings" panose="05000000000000000000" pitchFamily="2" charset="2"/>
              <a:buChar char="ü"/>
            </a:pPr>
            <a:r>
              <a:rPr lang="en-US" sz="2500" dirty="0">
                <a:solidFill>
                  <a:schemeClr val="bg1"/>
                </a:solidFill>
              </a:rPr>
              <a:t>In the event that the “-02” contract is not indicated  on the form, it will be assumed there is NOT an existing “-02” contract. The DeCA team will not verify if there is an second contract/vendor # if the vendor does not indicate it.    </a:t>
            </a:r>
          </a:p>
          <a:p>
            <a:r>
              <a:rPr lang="en-US" sz="2500" b="1" i="1" dirty="0">
                <a:solidFill>
                  <a:schemeClr val="bg1"/>
                </a:solidFill>
              </a:rPr>
              <a:t>								</a:t>
            </a:r>
            <a:r>
              <a:rPr lang="en-US" sz="2500" b="1" i="1" dirty="0"/>
              <a:t>Failure to follow these guidelines will result in a rejected form</a:t>
            </a:r>
          </a:p>
          <a:p>
            <a:endParaRPr lang="en-US" sz="200"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421571" y="842029"/>
            <a:ext cx="11958453" cy="600164"/>
          </a:xfrm>
          <a:prstGeom prst="rect">
            <a:avLst/>
          </a:prstGeom>
          <a:solidFill>
            <a:srgbClr val="FFCC00"/>
          </a:solidFill>
          <a:ln>
            <a:solidFill>
              <a:schemeClr val="tx1"/>
            </a:solidFill>
          </a:ln>
        </p:spPr>
        <p:txBody>
          <a:bodyPr wrap="square" rtlCol="0" anchor="ctr">
            <a:spAutoFit/>
          </a:bodyPr>
          <a:lstStyle/>
          <a:p>
            <a:pPr algn="ctr"/>
            <a:endParaRPr lang="en-US" sz="100" dirty="0">
              <a:solidFill>
                <a:schemeClr val="accent1"/>
              </a:solidFill>
            </a:endParaRPr>
          </a:p>
          <a:p>
            <a:pPr algn="ctr"/>
            <a:endParaRPr lang="en-US" sz="200" dirty="0">
              <a:solidFill>
                <a:schemeClr val="accent1"/>
              </a:solidFill>
            </a:endParaRPr>
          </a:p>
          <a:p>
            <a:pPr lvl="1" algn="ctr"/>
            <a:r>
              <a:rPr lang="en-US" sz="3000" b="1" dirty="0">
                <a:solidFill>
                  <a:schemeClr val="accent1"/>
                </a:solidFill>
              </a:rPr>
              <a:t>Top portion of DATA ENTRY SHEET </a:t>
            </a: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100187"/>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Timely Processing Must Haves</a:t>
            </a:r>
          </a:p>
        </p:txBody>
      </p:sp>
      <p:sp>
        <p:nvSpPr>
          <p:cNvPr id="2" name="Flowchart: Process 1">
            <a:extLst>
              <a:ext uri="{FF2B5EF4-FFF2-40B4-BE49-F238E27FC236}">
                <a16:creationId xmlns:a16="http://schemas.microsoft.com/office/drawing/2014/main" id="{E2394C50-5AC8-4A08-A5D3-1523755C7F9A}"/>
              </a:ext>
            </a:extLst>
          </p:cNvPr>
          <p:cNvSpPr/>
          <p:nvPr/>
        </p:nvSpPr>
        <p:spPr>
          <a:xfrm>
            <a:off x="243445" y="4571999"/>
            <a:ext cx="12314711" cy="103341"/>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2623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712519"/>
            <a:ext cx="12314712" cy="8559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338203" y="914051"/>
            <a:ext cx="12095261" cy="4985980"/>
          </a:xfrm>
          <a:prstGeom prst="rect">
            <a:avLst/>
          </a:prstGeom>
          <a:noFill/>
        </p:spPr>
        <p:txBody>
          <a:bodyPr wrap="square" rtlCol="0">
            <a:spAutoFit/>
          </a:bodyPr>
          <a:lstStyle/>
          <a:p>
            <a:endParaRPr lang="en-US" sz="100" dirty="0">
              <a:solidFill>
                <a:schemeClr val="bg1"/>
              </a:solidFill>
            </a:endParaRPr>
          </a:p>
          <a:p>
            <a:pPr marL="285750" indent="-285750">
              <a:buFont typeface="Wingdings" panose="05000000000000000000" pitchFamily="2" charset="2"/>
              <a:buChar char="ü"/>
            </a:pPr>
            <a:r>
              <a:rPr lang="en-US" sz="2800" b="1" dirty="0">
                <a:solidFill>
                  <a:srgbClr val="FFC000"/>
                </a:solidFill>
              </a:rPr>
              <a:t>UNIT UPC’s</a:t>
            </a:r>
            <a:r>
              <a:rPr lang="en-US" sz="2800" dirty="0">
                <a:solidFill>
                  <a:schemeClr val="bg1"/>
                </a:solidFill>
              </a:rPr>
              <a:t>: Should be between </a:t>
            </a:r>
            <a:r>
              <a:rPr lang="en-US" sz="2800" b="1" u="sng" dirty="0">
                <a:solidFill>
                  <a:schemeClr val="bg1"/>
                </a:solidFill>
              </a:rPr>
              <a:t>10-13 digits </a:t>
            </a:r>
            <a:r>
              <a:rPr lang="en-US" sz="2800" dirty="0">
                <a:solidFill>
                  <a:schemeClr val="bg1"/>
                </a:solidFill>
              </a:rPr>
              <a:t>depending on your item barcode. Our database will only allow us to input the first 12 digits, and a check digit will populate automatically for the 13</a:t>
            </a:r>
            <a:r>
              <a:rPr lang="en-US" sz="2800" baseline="30000" dirty="0">
                <a:solidFill>
                  <a:schemeClr val="bg1"/>
                </a:solidFill>
              </a:rPr>
              <a:t>th</a:t>
            </a:r>
            <a:r>
              <a:rPr lang="en-US" sz="2800" dirty="0">
                <a:solidFill>
                  <a:schemeClr val="bg1"/>
                </a:solidFill>
              </a:rPr>
              <a:t> digit </a:t>
            </a:r>
            <a:r>
              <a:rPr lang="en-US" sz="2800" b="1" dirty="0">
                <a:solidFill>
                  <a:schemeClr val="bg1"/>
                </a:solidFill>
              </a:rPr>
              <a:t>IF</a:t>
            </a:r>
            <a:r>
              <a:rPr lang="en-US" sz="2800" dirty="0">
                <a:solidFill>
                  <a:schemeClr val="bg1"/>
                </a:solidFill>
              </a:rPr>
              <a:t> your item’s barcode includes all 13 digits. </a:t>
            </a:r>
            <a:r>
              <a:rPr lang="en-US" sz="2800" b="1" dirty="0">
                <a:solidFill>
                  <a:schemeClr val="bg1"/>
                </a:solidFill>
              </a:rPr>
              <a:t>Note: Not all UPC’s will be the full 13 digits. You are required to know the correct UPC  information. To assist File Maintenance in adding these items correctly in our database please provide a picture of the barcode in the remarks section ensuring that the numbers are legible to read.</a:t>
            </a:r>
          </a:p>
          <a:p>
            <a:pPr marL="285750" indent="-285750">
              <a:buFont typeface="Wingdings" panose="05000000000000000000" pitchFamily="2" charset="2"/>
              <a:buChar char="ü"/>
            </a:pPr>
            <a:endParaRPr lang="en-US" sz="2800" b="1" dirty="0">
              <a:solidFill>
                <a:schemeClr val="bg1"/>
              </a:solidFill>
            </a:endParaRPr>
          </a:p>
          <a:p>
            <a:pPr marL="285750" indent="-285750">
              <a:buFont typeface="Wingdings" panose="05000000000000000000" pitchFamily="2" charset="2"/>
              <a:buChar char="ü"/>
            </a:pPr>
            <a:r>
              <a:rPr lang="en-US" sz="2800" b="1" dirty="0">
                <a:solidFill>
                  <a:srgbClr val="FFC000"/>
                </a:solidFill>
              </a:rPr>
              <a:t>CASE GTINs: </a:t>
            </a:r>
            <a:r>
              <a:rPr lang="en-US" sz="2800" dirty="0">
                <a:solidFill>
                  <a:schemeClr val="bg1"/>
                </a:solidFill>
              </a:rPr>
              <a:t>Should be </a:t>
            </a:r>
            <a:r>
              <a:rPr lang="en-US" sz="2800" b="1" u="sng" dirty="0">
                <a:solidFill>
                  <a:schemeClr val="bg1"/>
                </a:solidFill>
              </a:rPr>
              <a:t>14 digits long</a:t>
            </a:r>
            <a:r>
              <a:rPr lang="en-US" sz="2800" dirty="0">
                <a:solidFill>
                  <a:schemeClr val="bg1"/>
                </a:solidFill>
              </a:rPr>
              <a:t>. No exceptions! Vendors are required to know the correct GTINs for their products. DECA does not provide these.</a:t>
            </a:r>
          </a:p>
          <a:p>
            <a:endParaRPr lang="en-US" sz="200" dirty="0"/>
          </a:p>
          <a:p>
            <a:pPr marL="285750" indent="-285750">
              <a:buFont typeface="Wingdings" panose="05000000000000000000" pitchFamily="2" charset="2"/>
              <a:buChar char="q"/>
            </a:pPr>
            <a:endParaRPr lang="en-US" sz="200" dirty="0"/>
          </a:p>
          <a:p>
            <a:pPr marL="285750" indent="-285750">
              <a:buFont typeface="Wingdings" panose="05000000000000000000" pitchFamily="2" charset="2"/>
              <a:buChar char="q"/>
            </a:pPr>
            <a:endParaRPr lang="en-US" sz="200" dirty="0"/>
          </a:p>
          <a:p>
            <a:endParaRPr lang="en-US" sz="200" dirty="0"/>
          </a:p>
          <a:p>
            <a:pPr marL="285750" indent="-285750">
              <a:buFont typeface="Wingdings" panose="05000000000000000000" pitchFamily="2" charset="2"/>
              <a:buChar char="q"/>
            </a:pPr>
            <a:endParaRPr lang="en-US" sz="200" dirty="0"/>
          </a:p>
          <a:p>
            <a:pPr marL="285750" indent="-285750">
              <a:buFont typeface="Wingdings" panose="05000000000000000000" pitchFamily="2" charset="2"/>
              <a:buChar char="q"/>
            </a:pPr>
            <a:endParaRPr lang="en-US" sz="200" b="1" dirty="0">
              <a:solidFill>
                <a:schemeClr val="bg1"/>
              </a:solidFill>
            </a:endParaRPr>
          </a:p>
          <a:p>
            <a:pPr lvl="1"/>
            <a:endParaRPr lang="en-US" sz="2500" b="1" dirty="0">
              <a:solidFill>
                <a:schemeClr val="bg1"/>
              </a:solidFill>
            </a:endParaRP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100187"/>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Timely Processing Must Haves</a:t>
            </a:r>
          </a:p>
        </p:txBody>
      </p:sp>
      <p:pic>
        <p:nvPicPr>
          <p:cNvPr id="3" name="Picture 2">
            <a:extLst>
              <a:ext uri="{FF2B5EF4-FFF2-40B4-BE49-F238E27FC236}">
                <a16:creationId xmlns:a16="http://schemas.microsoft.com/office/drawing/2014/main" id="{80FC65B1-CC1E-4CA5-AE36-BE3D6D015A95}"/>
              </a:ext>
            </a:extLst>
          </p:cNvPr>
          <p:cNvPicPr>
            <a:picLocks noChangeAspect="1"/>
          </p:cNvPicPr>
          <p:nvPr/>
        </p:nvPicPr>
        <p:blipFill rotWithShape="1">
          <a:blip r:embed="rId2">
            <a:extLst>
              <a:ext uri="{28A0092B-C50C-407E-A947-70E740481C1C}">
                <a14:useLocalDpi xmlns:a14="http://schemas.microsoft.com/office/drawing/2010/main" val="0"/>
              </a:ext>
            </a:extLst>
          </a:blip>
          <a:srcRect l="52509" t="25076" r="12542" b="5322"/>
          <a:stretch/>
        </p:blipFill>
        <p:spPr>
          <a:xfrm>
            <a:off x="9952743" y="5487323"/>
            <a:ext cx="2351589" cy="3646770"/>
          </a:xfrm>
          <a:prstGeom prst="rect">
            <a:avLst/>
          </a:prstGeom>
        </p:spPr>
      </p:pic>
      <p:sp>
        <p:nvSpPr>
          <p:cNvPr id="4" name="TextBox 3">
            <a:extLst>
              <a:ext uri="{FF2B5EF4-FFF2-40B4-BE49-F238E27FC236}">
                <a16:creationId xmlns:a16="http://schemas.microsoft.com/office/drawing/2014/main" id="{DECBB982-7C48-4431-8F67-5C66B279E728}"/>
              </a:ext>
            </a:extLst>
          </p:cNvPr>
          <p:cNvSpPr txBox="1"/>
          <p:nvPr/>
        </p:nvSpPr>
        <p:spPr>
          <a:xfrm>
            <a:off x="465984" y="6012494"/>
            <a:ext cx="9264219" cy="2954655"/>
          </a:xfrm>
          <a:prstGeom prst="rect">
            <a:avLst/>
          </a:prstGeom>
          <a:noFill/>
        </p:spPr>
        <p:txBody>
          <a:bodyPr wrap="square" rtlCol="0">
            <a:spAutoFit/>
          </a:bodyPr>
          <a:lstStyle/>
          <a:p>
            <a:pPr marL="457200" indent="-457200">
              <a:buFont typeface="Wingdings" panose="05000000000000000000" pitchFamily="2" charset="2"/>
              <a:buChar char="ü"/>
            </a:pPr>
            <a:r>
              <a:rPr lang="en-US" sz="2800" b="1" dirty="0">
                <a:solidFill>
                  <a:srgbClr val="FFC000"/>
                </a:solidFill>
              </a:rPr>
              <a:t>EAN: European Article Number: </a:t>
            </a:r>
            <a:r>
              <a:rPr lang="en-US" sz="2800" b="1" dirty="0">
                <a:solidFill>
                  <a:schemeClr val="bg1"/>
                </a:solidFill>
              </a:rPr>
              <a:t>Please select “YES” or “NO” under the EAN column on the DATA ENTRY SHEET to indicate if the item has a UPC or EAN . Indicating this will assist </a:t>
            </a:r>
            <a:r>
              <a:rPr lang="en-US" sz="2800" b="1" u="sng" dirty="0">
                <a:solidFill>
                  <a:schemeClr val="bg1"/>
                </a:solidFill>
              </a:rPr>
              <a:t>file maintenance team</a:t>
            </a:r>
            <a:r>
              <a:rPr lang="en-US" sz="2800" b="1" dirty="0">
                <a:solidFill>
                  <a:schemeClr val="bg1"/>
                </a:solidFill>
              </a:rPr>
              <a:t> with interpreting how the item will be input into PHQ and unlike UPC’s ; the vendor is expected to provide  the check digit for EANs. </a:t>
            </a:r>
          </a:p>
          <a:p>
            <a:endParaRPr lang="en-US" dirty="0"/>
          </a:p>
        </p:txBody>
      </p:sp>
      <p:sp>
        <p:nvSpPr>
          <p:cNvPr id="5" name="Arrow: Right 4">
            <a:extLst>
              <a:ext uri="{FF2B5EF4-FFF2-40B4-BE49-F238E27FC236}">
                <a16:creationId xmlns:a16="http://schemas.microsoft.com/office/drawing/2014/main" id="{5D77E006-9530-48FB-BF40-2D8E71FE67EA}"/>
              </a:ext>
            </a:extLst>
          </p:cNvPr>
          <p:cNvSpPr/>
          <p:nvPr/>
        </p:nvSpPr>
        <p:spPr>
          <a:xfrm rot="5400000">
            <a:off x="11051779" y="5285984"/>
            <a:ext cx="726510" cy="726509"/>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211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795647"/>
            <a:ext cx="12314712" cy="8476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243444" y="997527"/>
            <a:ext cx="12154395" cy="8579272"/>
          </a:xfrm>
          <a:prstGeom prst="rect">
            <a:avLst/>
          </a:prstGeom>
          <a:noFill/>
        </p:spPr>
        <p:txBody>
          <a:bodyPr wrap="square" rtlCol="0">
            <a:spAutoFit/>
          </a:bodyPr>
          <a:lstStyle/>
          <a:p>
            <a:endParaRPr lang="en-US" sz="200" dirty="0">
              <a:solidFill>
                <a:schemeClr val="bg1"/>
              </a:solidFill>
            </a:endParaRPr>
          </a:p>
          <a:p>
            <a:pPr marL="457200" indent="-457200">
              <a:buFont typeface="Wingdings" panose="05000000000000000000" pitchFamily="2" charset="2"/>
              <a:buChar char="ü"/>
            </a:pPr>
            <a:r>
              <a:rPr lang="en-US" sz="2800" b="1" dirty="0">
                <a:solidFill>
                  <a:srgbClr val="FFC000"/>
                </a:solidFill>
              </a:rPr>
              <a:t>PRESENTED/ ACCEPTED FOR</a:t>
            </a:r>
            <a:r>
              <a:rPr lang="en-US" sz="2800" dirty="0">
                <a:solidFill>
                  <a:srgbClr val="FFC000"/>
                </a:solidFill>
              </a:rPr>
              <a:t>: </a:t>
            </a:r>
            <a:r>
              <a:rPr lang="en-US" sz="2800" dirty="0">
                <a:solidFill>
                  <a:schemeClr val="bg1"/>
                </a:solidFill>
              </a:rPr>
              <a:t>If ALL areas have the same cost/price check the Conus block only. If Hawaii/Alaska has a different cost/price submit on a separate 40-15/40-16 indicating the cost for those areas. Combine all forms into one PDF document to minimize issues.</a:t>
            </a:r>
          </a:p>
          <a:p>
            <a:endParaRPr lang="en-US" sz="2800" dirty="0">
              <a:solidFill>
                <a:schemeClr val="bg1"/>
              </a:solidFill>
            </a:endParaRPr>
          </a:p>
          <a:p>
            <a:r>
              <a:rPr lang="en-US" sz="2800" u="sng" dirty="0">
                <a:solidFill>
                  <a:schemeClr val="bg1"/>
                </a:solidFill>
              </a:rPr>
              <a:t>**Hawaii only vendors check Hawaii box only**</a:t>
            </a:r>
          </a:p>
          <a:p>
            <a:pPr marL="285750" indent="-285750">
              <a:buFont typeface="Wingdings" panose="05000000000000000000" pitchFamily="2" charset="2"/>
              <a:buChar char="ü"/>
            </a:pPr>
            <a:endParaRPr lang="en-US" sz="2800" b="1" dirty="0">
              <a:solidFill>
                <a:schemeClr val="bg1"/>
              </a:solidFill>
            </a:endParaRPr>
          </a:p>
          <a:p>
            <a:pPr marL="285750" indent="-285750">
              <a:buFont typeface="Wingdings" panose="05000000000000000000" pitchFamily="2" charset="2"/>
              <a:buChar char="ü"/>
            </a:pPr>
            <a:r>
              <a:rPr lang="en-US" sz="2800" b="1" dirty="0">
                <a:solidFill>
                  <a:srgbClr val="FFC000"/>
                </a:solidFill>
              </a:rPr>
              <a:t>LINE ITEM UPDATES</a:t>
            </a:r>
            <a:r>
              <a:rPr lang="en-US" sz="2800" dirty="0">
                <a:solidFill>
                  <a:srgbClr val="FFC000"/>
                </a:solidFill>
              </a:rPr>
              <a:t>: </a:t>
            </a:r>
            <a:r>
              <a:rPr lang="en-US" sz="2800" dirty="0">
                <a:solidFill>
                  <a:schemeClr val="bg1"/>
                </a:solidFill>
              </a:rPr>
              <a:t>When product data updates and changes are required you </a:t>
            </a:r>
            <a:r>
              <a:rPr lang="en-US" sz="2800" b="1" dirty="0">
                <a:solidFill>
                  <a:schemeClr val="bg1"/>
                </a:solidFill>
              </a:rPr>
              <a:t>MUST</a:t>
            </a:r>
            <a:r>
              <a:rPr lang="en-US" sz="2800" dirty="0">
                <a:solidFill>
                  <a:schemeClr val="bg1"/>
                </a:solidFill>
              </a:rPr>
              <a:t> submit those changes on a 40-15(Data Entry Sheet), no exceptions! </a:t>
            </a:r>
          </a:p>
          <a:p>
            <a:pPr algn="ctr"/>
            <a:r>
              <a:rPr lang="en-US" sz="2250" b="1" i="1" u="sng" dirty="0">
                <a:solidFill>
                  <a:srgbClr val="FF66CC"/>
                </a:solidFill>
              </a:rPr>
              <a:t>Any 40-15 Corrections requested by File Maintenance to the vendor must be responded to in 24 hrs.</a:t>
            </a:r>
          </a:p>
          <a:p>
            <a:pPr marL="285750" indent="-285750">
              <a:buFont typeface="Wingdings" panose="05000000000000000000" pitchFamily="2" charset="2"/>
              <a:buChar char="ü"/>
            </a:pPr>
            <a:endParaRPr lang="en-US" sz="2800" dirty="0">
              <a:solidFill>
                <a:schemeClr val="bg1"/>
              </a:solidFill>
            </a:endParaRPr>
          </a:p>
          <a:p>
            <a:pPr marL="285750" indent="-285750">
              <a:buFont typeface="Wingdings" panose="05000000000000000000" pitchFamily="2" charset="2"/>
              <a:buChar char="ü"/>
            </a:pPr>
            <a:r>
              <a:rPr lang="en-US" sz="2800" b="1" dirty="0">
                <a:solidFill>
                  <a:srgbClr val="FFC000"/>
                </a:solidFill>
              </a:rPr>
              <a:t>SALES REP SIGNATURE:</a:t>
            </a:r>
            <a:r>
              <a:rPr lang="en-US" sz="2800" dirty="0">
                <a:solidFill>
                  <a:srgbClr val="FFC000"/>
                </a:solidFill>
              </a:rPr>
              <a:t> </a:t>
            </a:r>
            <a:r>
              <a:rPr lang="en-US" sz="2800" dirty="0">
                <a:solidFill>
                  <a:schemeClr val="bg1"/>
                </a:solidFill>
              </a:rPr>
              <a:t>Sales Representative will digitally sign the 40-15 and/or 40-16 PRES Mandatory tab before sending to DeCA. All information must be verified for accuracy prior to signing and submitting to DeCA to be input. </a:t>
            </a:r>
          </a:p>
          <a:p>
            <a:pPr algn="ctr"/>
            <a:r>
              <a:rPr lang="en-US" sz="2800" dirty="0">
                <a:solidFill>
                  <a:srgbClr val="0070C0"/>
                </a:solidFill>
                <a:highlight>
                  <a:srgbClr val="FFFF00"/>
                </a:highlight>
              </a:rPr>
              <a:t>(Note: this signature can be Digital, Adobe, or hand signed)</a:t>
            </a:r>
          </a:p>
          <a:p>
            <a:endParaRPr lang="en-US" dirty="0"/>
          </a:p>
          <a:p>
            <a:pPr marL="285750" indent="-285750">
              <a:buFont typeface="Wingdings" panose="05000000000000000000" pitchFamily="2" charset="2"/>
              <a:buChar char="ü"/>
            </a:pPr>
            <a:endParaRPr lang="en-US" dirty="0"/>
          </a:p>
          <a:p>
            <a:endParaRPr lang="en-US" b="1" dirty="0"/>
          </a:p>
          <a:p>
            <a:endParaRPr lang="en-US" b="1" dirty="0"/>
          </a:p>
          <a:p>
            <a:endParaRPr lang="en-US" b="1" dirty="0"/>
          </a:p>
          <a:p>
            <a:pPr algn="r"/>
            <a:r>
              <a:rPr lang="en-US" sz="2500" b="1" i="1" dirty="0"/>
              <a:t>Failure to follow these guidelines will result in a rejected form.</a:t>
            </a:r>
          </a:p>
          <a:p>
            <a:endParaRPr lang="en-US" dirty="0"/>
          </a:p>
          <a:p>
            <a:endParaRPr lang="en-US" sz="200" dirty="0"/>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100187"/>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Timely Processing Must Haves</a:t>
            </a:r>
          </a:p>
        </p:txBody>
      </p:sp>
      <p:pic>
        <p:nvPicPr>
          <p:cNvPr id="3" name="Picture 2">
            <a:extLst>
              <a:ext uri="{FF2B5EF4-FFF2-40B4-BE49-F238E27FC236}">
                <a16:creationId xmlns:a16="http://schemas.microsoft.com/office/drawing/2014/main" id="{3A06DEEA-5651-4DD2-BBA9-4D8CBB8F31A3}"/>
              </a:ext>
            </a:extLst>
          </p:cNvPr>
          <p:cNvPicPr>
            <a:picLocks noChangeAspect="1"/>
          </p:cNvPicPr>
          <p:nvPr/>
        </p:nvPicPr>
        <p:blipFill rotWithShape="1">
          <a:blip r:embed="rId2">
            <a:extLst>
              <a:ext uri="{28A0092B-C50C-407E-A947-70E740481C1C}">
                <a14:useLocalDpi xmlns:a14="http://schemas.microsoft.com/office/drawing/2010/main" val="0"/>
              </a:ext>
            </a:extLst>
          </a:blip>
          <a:srcRect t="3583" r="14571" b="17248"/>
          <a:stretch/>
        </p:blipFill>
        <p:spPr>
          <a:xfrm>
            <a:off x="7974119" y="2859512"/>
            <a:ext cx="2247120" cy="1189974"/>
          </a:xfrm>
          <a:prstGeom prst="rect">
            <a:avLst/>
          </a:prstGeom>
          <a:noFill/>
          <a:ln>
            <a:solidFill>
              <a:schemeClr val="accent1">
                <a:shade val="50000"/>
              </a:schemeClr>
            </a:solidFill>
          </a:ln>
        </p:spPr>
      </p:pic>
    </p:spTree>
    <p:extLst>
      <p:ext uri="{BB962C8B-B14F-4D97-AF65-F5344CB8AC3E}">
        <p14:creationId xmlns:p14="http://schemas.microsoft.com/office/powerpoint/2010/main" val="365043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855623"/>
            <a:ext cx="12314712" cy="8476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EE545C65-24DC-48AA-8027-6B083A0B02E1}"/>
              </a:ext>
            </a:extLst>
          </p:cNvPr>
          <p:cNvSpPr txBox="1"/>
          <p:nvPr/>
        </p:nvSpPr>
        <p:spPr>
          <a:xfrm>
            <a:off x="581241" y="1831119"/>
            <a:ext cx="5042946" cy="1200329"/>
          </a:xfrm>
          <a:prstGeom prst="rect">
            <a:avLst/>
          </a:prstGeom>
          <a:solidFill>
            <a:schemeClr val="accent1">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Tita Kalua’u</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Promotions - Business Management Specialist</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u="sng"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Tita.Kalua’u@deca</a:t>
            </a:r>
            <a:r>
              <a:rPr lang="en-US"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.mil</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(804) 734-8000 Ext. 52879</a:t>
            </a: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225870"/>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Contact Information </a:t>
            </a:r>
          </a:p>
        </p:txBody>
      </p:sp>
      <p:sp>
        <p:nvSpPr>
          <p:cNvPr id="2" name="TextBox 1">
            <a:extLst>
              <a:ext uri="{FF2B5EF4-FFF2-40B4-BE49-F238E27FC236}">
                <a16:creationId xmlns:a16="http://schemas.microsoft.com/office/drawing/2014/main" id="{C1C33615-B0EE-44A0-A3B6-AD1D5E1DB91B}"/>
              </a:ext>
            </a:extLst>
          </p:cNvPr>
          <p:cNvSpPr txBox="1"/>
          <p:nvPr/>
        </p:nvSpPr>
        <p:spPr>
          <a:xfrm>
            <a:off x="581241" y="3226108"/>
            <a:ext cx="5042946" cy="1492716"/>
          </a:xfrm>
          <a:prstGeom prst="rect">
            <a:avLst/>
          </a:prstGeom>
          <a:solidFill>
            <a:schemeClr val="accent1">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Nickolas Galindo</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Promotions - Promotions Coordinator</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Nickolas.Galindo@deca.mil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804-734-8000 Ext. 48223</a:t>
            </a:r>
          </a:p>
          <a:p>
            <a:endParaRPr lang="en-US" dirty="0"/>
          </a:p>
        </p:txBody>
      </p:sp>
      <p:sp>
        <p:nvSpPr>
          <p:cNvPr id="4" name="TextBox 3">
            <a:extLst>
              <a:ext uri="{FF2B5EF4-FFF2-40B4-BE49-F238E27FC236}">
                <a16:creationId xmlns:a16="http://schemas.microsoft.com/office/drawing/2014/main" id="{D370D6F7-F576-458A-B49C-6F0D471469B6}"/>
              </a:ext>
            </a:extLst>
          </p:cNvPr>
          <p:cNvSpPr txBox="1"/>
          <p:nvPr/>
        </p:nvSpPr>
        <p:spPr>
          <a:xfrm>
            <a:off x="2357437" y="6608771"/>
            <a:ext cx="8051691" cy="400110"/>
          </a:xfrm>
          <a:prstGeom prst="rect">
            <a:avLst/>
          </a:prstGeom>
          <a:solidFill>
            <a:schemeClr val="bg1"/>
          </a:solidFill>
        </p:spPr>
        <p:txBody>
          <a:bodyPr wrap="square" rtlCol="0">
            <a:spAutoFit/>
          </a:bodyPr>
          <a:lstStyle/>
          <a:p>
            <a:pPr algn="ctr"/>
            <a:r>
              <a:rPr lang="en-US" sz="2000" b="1" u="sng" dirty="0"/>
              <a:t>POCs for 40-15 File Maintenance Issues (Item UPC/GTIN level issues)</a:t>
            </a:r>
          </a:p>
        </p:txBody>
      </p:sp>
      <p:sp>
        <p:nvSpPr>
          <p:cNvPr id="5" name="TextBox 4">
            <a:extLst>
              <a:ext uri="{FF2B5EF4-FFF2-40B4-BE49-F238E27FC236}">
                <a16:creationId xmlns:a16="http://schemas.microsoft.com/office/drawing/2014/main" id="{07F85109-6AD8-40B9-8CFE-B311D18AC392}"/>
              </a:ext>
            </a:extLst>
          </p:cNvPr>
          <p:cNvSpPr txBox="1"/>
          <p:nvPr/>
        </p:nvSpPr>
        <p:spPr>
          <a:xfrm>
            <a:off x="493559" y="1076166"/>
            <a:ext cx="5130628" cy="400110"/>
          </a:xfrm>
          <a:prstGeom prst="rect">
            <a:avLst/>
          </a:prstGeom>
          <a:solidFill>
            <a:schemeClr val="bg1"/>
          </a:solidFill>
        </p:spPr>
        <p:txBody>
          <a:bodyPr wrap="square" rtlCol="0">
            <a:spAutoFit/>
          </a:bodyPr>
          <a:lstStyle/>
          <a:p>
            <a:pPr algn="ctr"/>
            <a:r>
              <a:rPr lang="en-US" sz="2000" b="1" dirty="0"/>
              <a:t>POCs for 4015/40-16 Instruction Storyboard</a:t>
            </a:r>
          </a:p>
        </p:txBody>
      </p:sp>
      <p:sp>
        <p:nvSpPr>
          <p:cNvPr id="11" name="TextBox 10">
            <a:extLst>
              <a:ext uri="{FF2B5EF4-FFF2-40B4-BE49-F238E27FC236}">
                <a16:creationId xmlns:a16="http://schemas.microsoft.com/office/drawing/2014/main" id="{6D5286C2-D9B4-4325-93B4-9E0373EA4459}"/>
              </a:ext>
            </a:extLst>
          </p:cNvPr>
          <p:cNvSpPr txBox="1"/>
          <p:nvPr/>
        </p:nvSpPr>
        <p:spPr>
          <a:xfrm>
            <a:off x="1743559" y="7222197"/>
            <a:ext cx="4403143" cy="1492716"/>
          </a:xfrm>
          <a:prstGeom prst="rect">
            <a:avLst/>
          </a:prstGeom>
          <a:solidFill>
            <a:schemeClr val="accent5">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Irving E. Cockrell Jr.</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Lead File Maintenance Assistant</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irving.cockrell@deca.mil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804-734-8000 Ext 48241</a:t>
            </a:r>
          </a:p>
          <a:p>
            <a:endParaRPr lang="en-US" dirty="0"/>
          </a:p>
        </p:txBody>
      </p:sp>
      <p:sp>
        <p:nvSpPr>
          <p:cNvPr id="12" name="TextBox 11">
            <a:extLst>
              <a:ext uri="{FF2B5EF4-FFF2-40B4-BE49-F238E27FC236}">
                <a16:creationId xmlns:a16="http://schemas.microsoft.com/office/drawing/2014/main" id="{7931BEEA-31F5-4987-8D86-ABC6BB3813F5}"/>
              </a:ext>
            </a:extLst>
          </p:cNvPr>
          <p:cNvSpPr txBox="1"/>
          <p:nvPr/>
        </p:nvSpPr>
        <p:spPr>
          <a:xfrm>
            <a:off x="6654900" y="7268249"/>
            <a:ext cx="4003576" cy="1492716"/>
          </a:xfrm>
          <a:prstGeom prst="rect">
            <a:avLst/>
          </a:prstGeom>
          <a:solidFill>
            <a:schemeClr val="accent5">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Ikeena T. Henderson</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Lead File Maintenance Assistant</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rPr>
              <a:t>Ikeena.Henderson@deca.mil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Office</a:t>
            </a:r>
            <a:r>
              <a:rPr lang="en-US" sz="1800" dirty="0">
                <a:effectLst/>
                <a:latin typeface="Calibri" panose="020F0502020204030204" pitchFamily="34" charset="0"/>
                <a:ea typeface="Calibri" panose="020F0502020204030204" pitchFamily="34" charset="0"/>
                <a:cs typeface="Times New Roman" panose="02020603050405020304" pitchFamily="18" charset="0"/>
              </a:rPr>
              <a:t>:804-734-8000 Ext 48646</a:t>
            </a:r>
          </a:p>
          <a:p>
            <a:endParaRPr lang="en-US" dirty="0"/>
          </a:p>
        </p:txBody>
      </p:sp>
      <p:sp>
        <p:nvSpPr>
          <p:cNvPr id="13" name="TextBox 12">
            <a:extLst>
              <a:ext uri="{FF2B5EF4-FFF2-40B4-BE49-F238E27FC236}">
                <a16:creationId xmlns:a16="http://schemas.microsoft.com/office/drawing/2014/main" id="{E58B98F1-5655-4BB3-AAFD-F53238832484}"/>
              </a:ext>
            </a:extLst>
          </p:cNvPr>
          <p:cNvSpPr txBox="1"/>
          <p:nvPr/>
        </p:nvSpPr>
        <p:spPr>
          <a:xfrm>
            <a:off x="581241" y="4922773"/>
            <a:ext cx="5042946" cy="1477328"/>
          </a:xfrm>
          <a:prstGeom prst="rect">
            <a:avLst/>
          </a:prstGeom>
          <a:solidFill>
            <a:schemeClr val="accent1">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Lashaunda C. Cooper</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Chief, Retail Business Analytics,CPCA,CFM3  </a:t>
            </a:r>
          </a:p>
          <a:p>
            <a:r>
              <a:rPr lang="en-US" dirty="0">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5"/>
              </a:rPr>
              <a:t>lashaunda.cooper@deca.mil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804-734-8000 Ext 48125 </a:t>
            </a:r>
          </a:p>
          <a:p>
            <a:endParaRPr lang="en-US" dirty="0"/>
          </a:p>
        </p:txBody>
      </p:sp>
      <p:sp>
        <p:nvSpPr>
          <p:cNvPr id="14" name="TextBox 13">
            <a:extLst>
              <a:ext uri="{FF2B5EF4-FFF2-40B4-BE49-F238E27FC236}">
                <a16:creationId xmlns:a16="http://schemas.microsoft.com/office/drawing/2014/main" id="{FB8E1360-1872-413B-8669-8ECE51C94031}"/>
              </a:ext>
            </a:extLst>
          </p:cNvPr>
          <p:cNvSpPr txBox="1"/>
          <p:nvPr/>
        </p:nvSpPr>
        <p:spPr>
          <a:xfrm>
            <a:off x="6654899" y="1049144"/>
            <a:ext cx="5531461" cy="400110"/>
          </a:xfrm>
          <a:prstGeom prst="rect">
            <a:avLst/>
          </a:prstGeom>
          <a:solidFill>
            <a:schemeClr val="bg1"/>
          </a:solidFill>
        </p:spPr>
        <p:txBody>
          <a:bodyPr wrap="square" rtlCol="0">
            <a:spAutoFit/>
          </a:bodyPr>
          <a:lstStyle/>
          <a:p>
            <a:pPr algn="ctr"/>
            <a:r>
              <a:rPr lang="en-US" sz="2000" b="1" dirty="0"/>
              <a:t>POC for DeCA Form 40-15/4016 Technical Support </a:t>
            </a:r>
          </a:p>
        </p:txBody>
      </p:sp>
      <p:sp>
        <p:nvSpPr>
          <p:cNvPr id="15" name="TextBox 14">
            <a:extLst>
              <a:ext uri="{FF2B5EF4-FFF2-40B4-BE49-F238E27FC236}">
                <a16:creationId xmlns:a16="http://schemas.microsoft.com/office/drawing/2014/main" id="{34CF5372-0E1C-4927-8476-5BD7E581D850}"/>
              </a:ext>
            </a:extLst>
          </p:cNvPr>
          <p:cNvSpPr txBox="1"/>
          <p:nvPr/>
        </p:nvSpPr>
        <p:spPr>
          <a:xfrm>
            <a:off x="7316068" y="1753644"/>
            <a:ext cx="4399682" cy="1200329"/>
          </a:xfrm>
          <a:prstGeom prst="rect">
            <a:avLst/>
          </a:prstGeom>
          <a:solidFill>
            <a:schemeClr val="accent1">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Trevor Cain</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Management &amp; Program Analyst</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6"/>
              </a:rPr>
              <a:t>Trevor.Cain@deca.mil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1E46C035-7A3C-416C-8629-D42120575C63}"/>
              </a:ext>
            </a:extLst>
          </p:cNvPr>
          <p:cNvSpPr txBox="1"/>
          <p:nvPr/>
        </p:nvSpPr>
        <p:spPr>
          <a:xfrm>
            <a:off x="394824" y="8869973"/>
            <a:ext cx="11976915" cy="461665"/>
          </a:xfrm>
          <a:prstGeom prst="rect">
            <a:avLst/>
          </a:prstGeom>
          <a:noFill/>
        </p:spPr>
        <p:txBody>
          <a:bodyPr wrap="square" rtlCol="0">
            <a:spAutoFit/>
          </a:bodyPr>
          <a:lstStyle/>
          <a:p>
            <a:pPr algn="ctr"/>
            <a:r>
              <a:rPr lang="en-US" sz="2400" b="1" dirty="0">
                <a:solidFill>
                  <a:schemeClr val="bg1"/>
                </a:solidFill>
              </a:rPr>
              <a:t>Thank you for choosing to partner with your local commissary!</a:t>
            </a:r>
          </a:p>
        </p:txBody>
      </p:sp>
    </p:spTree>
    <p:extLst>
      <p:ext uri="{BB962C8B-B14F-4D97-AF65-F5344CB8AC3E}">
        <p14:creationId xmlns:p14="http://schemas.microsoft.com/office/powerpoint/2010/main" val="3485791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58221" y="657226"/>
            <a:ext cx="12311810" cy="87955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350878" y="726340"/>
            <a:ext cx="12192501" cy="8586966"/>
          </a:xfrm>
          <a:prstGeom prst="rect">
            <a:avLst/>
          </a:prstGeom>
          <a:noFill/>
        </p:spPr>
        <p:txBody>
          <a:bodyPr wrap="square" rtlCol="0">
            <a:spAutoFit/>
          </a:bodyPr>
          <a:lstStyle/>
          <a:p>
            <a:r>
              <a:rPr lang="en-US" sz="2300" b="1" u="sng" dirty="0">
                <a:solidFill>
                  <a:schemeClr val="accent2">
                    <a:lumMod val="60000"/>
                    <a:lumOff val="40000"/>
                  </a:schemeClr>
                </a:solidFill>
              </a:rPr>
              <a:t>Regional Stock List (RSL Codes):</a:t>
            </a:r>
            <a:endParaRPr lang="en-US" sz="2300" u="sng" dirty="0">
              <a:solidFill>
                <a:schemeClr val="accent2">
                  <a:lumMod val="60000"/>
                  <a:lumOff val="40000"/>
                </a:schemeClr>
              </a:solidFill>
            </a:endParaRPr>
          </a:p>
          <a:p>
            <a:pPr marL="742950" lvl="1" indent="-285750">
              <a:buFont typeface="Wingdings" panose="05000000000000000000" pitchFamily="2" charset="2"/>
              <a:buChar char="ü"/>
            </a:pPr>
            <a:r>
              <a:rPr lang="en-US" sz="2300" dirty="0">
                <a:solidFill>
                  <a:schemeClr val="bg1"/>
                </a:solidFill>
              </a:rPr>
              <a:t>K = Mandatory item carried in all stores in all DeCA Conus areas.</a:t>
            </a:r>
          </a:p>
          <a:p>
            <a:pPr marL="742950" lvl="1" indent="-285750">
              <a:buFont typeface="Wingdings" panose="05000000000000000000" pitchFamily="2" charset="2"/>
              <a:buChar char="ü"/>
            </a:pPr>
            <a:r>
              <a:rPr lang="en-US" sz="2300" dirty="0">
                <a:solidFill>
                  <a:schemeClr val="bg1"/>
                </a:solidFill>
              </a:rPr>
              <a:t>M = Mandatory in more than one regional area but not all regions</a:t>
            </a:r>
          </a:p>
          <a:p>
            <a:pPr marL="742950" lvl="1" indent="-285750">
              <a:buFont typeface="Wingdings" panose="05000000000000000000" pitchFamily="2" charset="2"/>
              <a:buChar char="ü"/>
            </a:pPr>
            <a:r>
              <a:rPr lang="en-US" sz="2300" dirty="0">
                <a:solidFill>
                  <a:schemeClr val="bg1"/>
                </a:solidFill>
              </a:rPr>
              <a:t>R = Mandatory item carried in a specific region/area.</a:t>
            </a:r>
          </a:p>
          <a:p>
            <a:pPr marL="742950" lvl="1" indent="-285750">
              <a:buFont typeface="Wingdings" panose="05000000000000000000" pitchFamily="2" charset="2"/>
              <a:buChar char="ü"/>
            </a:pPr>
            <a:r>
              <a:rPr lang="en-US" sz="2300" dirty="0">
                <a:solidFill>
                  <a:schemeClr val="bg1"/>
                </a:solidFill>
              </a:rPr>
              <a:t>S = Optional store specific item carried in a specific area.</a:t>
            </a:r>
          </a:p>
          <a:p>
            <a:pPr marL="742950" lvl="1" indent="-285750">
              <a:buFont typeface="Wingdings" panose="05000000000000000000" pitchFamily="2" charset="2"/>
              <a:buChar char="ü"/>
            </a:pPr>
            <a:r>
              <a:rPr lang="en-US" sz="2300" dirty="0">
                <a:solidFill>
                  <a:schemeClr val="bg1"/>
                </a:solidFill>
              </a:rPr>
              <a:t>O = Optional One-Time Buy available for a limited period of time. </a:t>
            </a:r>
          </a:p>
          <a:p>
            <a:pPr marL="742950" lvl="1" indent="-285750">
              <a:buFont typeface="Wingdings" panose="05000000000000000000" pitchFamily="2" charset="2"/>
              <a:buChar char="ü"/>
            </a:pPr>
            <a:r>
              <a:rPr lang="en-US" sz="2300" dirty="0">
                <a:solidFill>
                  <a:schemeClr val="bg1"/>
                </a:solidFill>
              </a:rPr>
              <a:t>H = Long term hold due to supply chain shortage.</a:t>
            </a:r>
          </a:p>
          <a:p>
            <a:pPr marL="742950" lvl="1" indent="-285750">
              <a:buFont typeface="Wingdings" panose="05000000000000000000" pitchFamily="2" charset="2"/>
              <a:buChar char="ü"/>
            </a:pPr>
            <a:r>
              <a:rPr lang="en-US" sz="2300" dirty="0">
                <a:solidFill>
                  <a:schemeClr val="bg1"/>
                </a:solidFill>
              </a:rPr>
              <a:t>T = Test item.</a:t>
            </a:r>
          </a:p>
          <a:p>
            <a:pPr marL="742950" lvl="1" indent="-285750">
              <a:buFont typeface="Wingdings" panose="05000000000000000000" pitchFamily="2" charset="2"/>
              <a:buChar char="ü"/>
            </a:pPr>
            <a:r>
              <a:rPr lang="en-US" sz="2300" dirty="0">
                <a:solidFill>
                  <a:schemeClr val="bg1"/>
                </a:solidFill>
              </a:rPr>
              <a:t>P = Item being phased out pending delete.</a:t>
            </a:r>
          </a:p>
          <a:p>
            <a:pPr marL="742950" lvl="1" indent="-285750">
              <a:buFont typeface="Wingdings" panose="05000000000000000000" pitchFamily="2" charset="2"/>
              <a:buChar char="ü"/>
            </a:pPr>
            <a:r>
              <a:rPr lang="en-US" sz="2300" dirty="0">
                <a:solidFill>
                  <a:schemeClr val="bg1"/>
                </a:solidFill>
              </a:rPr>
              <a:t>Numbers 1 thru 5 (following the alpha product stock code) indicate store size required to stock the product</a:t>
            </a:r>
          </a:p>
          <a:p>
            <a:pPr marL="0" lvl="1"/>
            <a:r>
              <a:rPr lang="en-US" sz="2300" b="1" u="sng" dirty="0">
                <a:solidFill>
                  <a:schemeClr val="accent2">
                    <a:lumMod val="60000"/>
                    <a:lumOff val="40000"/>
                  </a:schemeClr>
                </a:solidFill>
              </a:rPr>
              <a:t>Intent</a:t>
            </a:r>
            <a:r>
              <a:rPr lang="en-US" sz="2300" b="1" dirty="0">
                <a:solidFill>
                  <a:schemeClr val="accent2">
                    <a:lumMod val="60000"/>
                    <a:lumOff val="40000"/>
                  </a:schemeClr>
                </a:solidFill>
              </a:rPr>
              <a:t>:  </a:t>
            </a:r>
            <a:r>
              <a:rPr lang="en-US" sz="2300" dirty="0">
                <a:solidFill>
                  <a:schemeClr val="bg1"/>
                </a:solidFill>
              </a:rPr>
              <a:t>Vendor selects  from drop-down New Item, File Maintenance, or Promo Presentation to indicate intention of items entered into the data entry sheet.  </a:t>
            </a:r>
          </a:p>
          <a:p>
            <a:r>
              <a:rPr lang="en-US" sz="2300" b="1" u="sng" dirty="0">
                <a:solidFill>
                  <a:srgbClr val="FFCC99"/>
                </a:solidFill>
              </a:rPr>
              <a:t>Sales Representative: </a:t>
            </a:r>
            <a:r>
              <a:rPr lang="en-US" sz="2300" dirty="0">
                <a:solidFill>
                  <a:schemeClr val="bg1"/>
                </a:solidFill>
              </a:rPr>
              <a:t>Person in charge of confirming that all information on the 40-15 is accurate before it is sent to DeCA.</a:t>
            </a:r>
          </a:p>
          <a:p>
            <a:r>
              <a:rPr lang="en-US" sz="2300" b="1" u="sng" dirty="0">
                <a:solidFill>
                  <a:srgbClr val="FFCC99"/>
                </a:solidFill>
              </a:rPr>
              <a:t>SH/PLT:</a:t>
            </a:r>
            <a:r>
              <a:rPr lang="en-US" sz="2300" b="1" dirty="0">
                <a:solidFill>
                  <a:srgbClr val="FFCC99"/>
                </a:solidFill>
              </a:rPr>
              <a:t>  </a:t>
            </a:r>
            <a:r>
              <a:rPr lang="en-US" sz="2300" dirty="0">
                <a:solidFill>
                  <a:srgbClr val="FFCC99"/>
                </a:solidFill>
              </a:rPr>
              <a:t> </a:t>
            </a:r>
            <a:r>
              <a:rPr lang="en-US" sz="2300" dirty="0">
                <a:solidFill>
                  <a:schemeClr val="bg1"/>
                </a:solidFill>
              </a:rPr>
              <a:t>Identifies if the item is a shipper or pallet.</a:t>
            </a:r>
          </a:p>
          <a:p>
            <a:r>
              <a:rPr lang="en-US" sz="2300" b="1" u="sng" dirty="0">
                <a:solidFill>
                  <a:srgbClr val="FFCC99"/>
                </a:solidFill>
              </a:rPr>
              <a:t>UOM: </a:t>
            </a:r>
            <a:r>
              <a:rPr lang="en-US" sz="2300" dirty="0">
                <a:solidFill>
                  <a:schemeClr val="bg1"/>
                </a:solidFill>
              </a:rPr>
              <a:t> Measurement of item that is being packaged i.e., pounds - LB, count -CT, box -BX </a:t>
            </a:r>
          </a:p>
          <a:p>
            <a:r>
              <a:rPr lang="en-US" sz="2300" b="1" u="sng" dirty="0">
                <a:solidFill>
                  <a:srgbClr val="FFCC99"/>
                </a:solidFill>
              </a:rPr>
              <a:t>UI: </a:t>
            </a:r>
            <a:r>
              <a:rPr lang="en-US" sz="2300" dirty="0">
                <a:solidFill>
                  <a:schemeClr val="bg1"/>
                </a:solidFill>
              </a:rPr>
              <a:t>Unit of Issue is a 2 letter designation that signifies count, measurement, container of item. </a:t>
            </a:r>
          </a:p>
          <a:p>
            <a:r>
              <a:rPr lang="en-US" sz="2300" b="1" u="sng" dirty="0">
                <a:solidFill>
                  <a:srgbClr val="FFCC99"/>
                </a:solidFill>
              </a:rPr>
              <a:t>UPK:</a:t>
            </a:r>
            <a:r>
              <a:rPr lang="en-US" sz="2300" dirty="0">
                <a:solidFill>
                  <a:srgbClr val="FFCC99"/>
                </a:solidFill>
              </a:rPr>
              <a:t> </a:t>
            </a:r>
            <a:r>
              <a:rPr lang="en-US" sz="2300" dirty="0">
                <a:solidFill>
                  <a:schemeClr val="bg1"/>
                </a:solidFill>
              </a:rPr>
              <a:t>Unit Pack Size is the pre-defined packaging size.</a:t>
            </a:r>
          </a:p>
          <a:p>
            <a:r>
              <a:rPr lang="en-US" sz="2300" b="1" u="sng" dirty="0">
                <a:solidFill>
                  <a:srgbClr val="FFCC99"/>
                </a:solidFill>
              </a:rPr>
              <a:t>Vendor Number: </a:t>
            </a:r>
            <a:r>
              <a:rPr lang="en-US" sz="2300" dirty="0">
                <a:solidFill>
                  <a:schemeClr val="bg1"/>
                </a:solidFill>
              </a:rPr>
              <a:t>Defines the number established by DeCA contracting. These vendor numbers typically will end in -01 for Conus regions and/or -02 for OCONUS regions. (Example: N003-01, N003-02) If you have the same items for the same vendor number ensure you indicate -01, -02, etc. in the vendor number box. This helps File Maintenance identify which contract belongs to CONUS/OCONUS (A232-01, A232-02)</a:t>
            </a: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52686"/>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DECAF 40-15/40-16 Terminology</a:t>
            </a:r>
            <a:endParaRPr lang="en-US" sz="2800" dirty="0"/>
          </a:p>
        </p:txBody>
      </p:sp>
    </p:spTree>
    <p:extLst>
      <p:ext uri="{BB962C8B-B14F-4D97-AF65-F5344CB8AC3E}">
        <p14:creationId xmlns:p14="http://schemas.microsoft.com/office/powerpoint/2010/main" val="353772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676893"/>
            <a:ext cx="12314712" cy="86333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391885" y="907226"/>
            <a:ext cx="12017829" cy="7432804"/>
          </a:xfrm>
          <a:prstGeom prst="rect">
            <a:avLst/>
          </a:prstGeom>
          <a:noFill/>
        </p:spPr>
        <p:txBody>
          <a:bodyPr wrap="square" rtlCol="0">
            <a:spAutoFit/>
          </a:bodyPr>
          <a:lstStyle/>
          <a:p>
            <a:endParaRPr lang="en-US" sz="200" b="1" dirty="0">
              <a:solidFill>
                <a:schemeClr val="bg1"/>
              </a:solidFill>
            </a:endParaRPr>
          </a:p>
          <a:p>
            <a:r>
              <a:rPr lang="en-US" sz="2500" b="1" u="sng" dirty="0">
                <a:solidFill>
                  <a:schemeClr val="accent2">
                    <a:lumMod val="60000"/>
                    <a:lumOff val="40000"/>
                  </a:schemeClr>
                </a:solidFill>
              </a:rPr>
              <a:t>Brand Name: </a:t>
            </a:r>
            <a:r>
              <a:rPr lang="en-US" sz="2500" dirty="0">
                <a:solidFill>
                  <a:schemeClr val="bg1"/>
                </a:solidFill>
              </a:rPr>
              <a:t>commercial item for resale within a commissary must also be a commercial item that is regularly sold outside of commissary stores under the same brand name as the name by which the commercial item will be sold in, at, or by commissary stores.</a:t>
            </a:r>
          </a:p>
          <a:p>
            <a:r>
              <a:rPr lang="en-US" sz="2500" b="1" u="sng" dirty="0">
                <a:solidFill>
                  <a:schemeClr val="accent2">
                    <a:lumMod val="60000"/>
                    <a:lumOff val="40000"/>
                  </a:schemeClr>
                </a:solidFill>
              </a:rPr>
              <a:t>Broker:</a:t>
            </a:r>
            <a:r>
              <a:rPr lang="en-US" sz="2500" b="1" dirty="0">
                <a:solidFill>
                  <a:schemeClr val="bg1"/>
                </a:solidFill>
              </a:rPr>
              <a:t> </a:t>
            </a:r>
            <a:r>
              <a:rPr lang="en-US" sz="2500" dirty="0">
                <a:solidFill>
                  <a:schemeClr val="bg1"/>
                </a:solidFill>
              </a:rPr>
              <a:t>An official representative authorized by the manufacturer to act on the manufacturer's behalf to fulfill contractual requirements.</a:t>
            </a:r>
          </a:p>
          <a:p>
            <a:r>
              <a:rPr lang="en-US" sz="2500" b="1" u="sng" dirty="0">
                <a:solidFill>
                  <a:schemeClr val="accent2">
                    <a:lumMod val="60000"/>
                    <a:lumOff val="40000"/>
                  </a:schemeClr>
                </a:solidFill>
              </a:rPr>
              <a:t>Contract Number: </a:t>
            </a:r>
            <a:r>
              <a:rPr lang="en-US" sz="2500" dirty="0">
                <a:solidFill>
                  <a:schemeClr val="bg1"/>
                </a:solidFill>
              </a:rPr>
              <a:t>defines what year a contract was established, Procurement Instrument Identification Number (PIIN)</a:t>
            </a:r>
          </a:p>
          <a:p>
            <a:r>
              <a:rPr lang="en-US" sz="2500" b="1" u="sng" dirty="0">
                <a:solidFill>
                  <a:schemeClr val="accent2">
                    <a:lumMod val="60000"/>
                    <a:lumOff val="40000"/>
                  </a:schemeClr>
                </a:solidFill>
              </a:rPr>
              <a:t>Distributor Availability</a:t>
            </a:r>
            <a:r>
              <a:rPr lang="en-US" sz="2500" b="1" dirty="0">
                <a:solidFill>
                  <a:schemeClr val="accent2">
                    <a:lumMod val="60000"/>
                    <a:lumOff val="40000"/>
                  </a:schemeClr>
                </a:solidFill>
              </a:rPr>
              <a:t>: </a:t>
            </a:r>
            <a:r>
              <a:rPr lang="en-US" sz="2500" dirty="0">
                <a:solidFill>
                  <a:schemeClr val="bg1"/>
                </a:solidFill>
              </a:rPr>
              <a:t>Date is the date the item will be available to distributors so stores can start placing their orders.</a:t>
            </a:r>
          </a:p>
          <a:p>
            <a:r>
              <a:rPr lang="en-US" sz="2500" b="1" u="sng" dirty="0">
                <a:solidFill>
                  <a:schemeClr val="accent2">
                    <a:lumMod val="60000"/>
                    <a:lumOff val="40000"/>
                  </a:schemeClr>
                </a:solidFill>
              </a:rPr>
              <a:t>Global Location Number</a:t>
            </a:r>
            <a:r>
              <a:rPr lang="en-US" sz="2500" u="sng" dirty="0">
                <a:solidFill>
                  <a:schemeClr val="accent2">
                    <a:lumMod val="60000"/>
                    <a:lumOff val="40000"/>
                  </a:schemeClr>
                </a:solidFill>
              </a:rPr>
              <a:t> (GLN): </a:t>
            </a:r>
            <a:r>
              <a:rPr lang="en-US" sz="2500" dirty="0">
                <a:solidFill>
                  <a:schemeClr val="bg1"/>
                </a:solidFill>
              </a:rPr>
              <a:t>refers to the globally unique GS1 System identification number for legal entities, functional entities, and physical locations. A GLN is comprised of 13 digits that together represent a GS1 Company Prefix, Location Reference, and ‘check digit’. Supply side trading partner locations generally include corporate headquarters, regional offices, warehouses, plants, and distribution centers.</a:t>
            </a:r>
          </a:p>
          <a:p>
            <a:r>
              <a:rPr lang="en-US" sz="2500" b="1" u="sng" dirty="0">
                <a:solidFill>
                  <a:schemeClr val="accent2">
                    <a:lumMod val="60000"/>
                    <a:lumOff val="40000"/>
                  </a:schemeClr>
                </a:solidFill>
              </a:rPr>
              <a:t>GTIN</a:t>
            </a:r>
            <a:r>
              <a:rPr lang="en-US" sz="2500" dirty="0">
                <a:solidFill>
                  <a:schemeClr val="accent2">
                    <a:lumMod val="60000"/>
                    <a:lumOff val="40000"/>
                  </a:schemeClr>
                </a:solidFill>
              </a:rPr>
              <a:t>: </a:t>
            </a:r>
            <a:r>
              <a:rPr lang="en-US" sz="2500" dirty="0">
                <a:solidFill>
                  <a:schemeClr val="bg1"/>
                </a:solidFill>
              </a:rPr>
              <a:t>acronym for “Global Trade Item Number” and refers to the globally unique GS1 System identification number for products and services. </a:t>
            </a:r>
          </a:p>
          <a:p>
            <a:r>
              <a:rPr lang="en-US" sz="2500" b="1" u="sng" dirty="0">
                <a:solidFill>
                  <a:schemeClr val="accent2">
                    <a:lumMod val="60000"/>
                    <a:lumOff val="40000"/>
                  </a:schemeClr>
                </a:solidFill>
              </a:rPr>
              <a:t>Manufacturer:</a:t>
            </a:r>
            <a:r>
              <a:rPr lang="en-US" sz="2500" b="1" u="sng" dirty="0">
                <a:solidFill>
                  <a:schemeClr val="bg1"/>
                </a:solidFill>
              </a:rPr>
              <a:t> </a:t>
            </a:r>
            <a:r>
              <a:rPr lang="en-US" sz="2500" dirty="0">
                <a:solidFill>
                  <a:schemeClr val="bg1"/>
                </a:solidFill>
              </a:rPr>
              <a:t>person or company that makes goods for sale (I.e., Hershey)</a:t>
            </a:r>
            <a:endParaRPr lang="en-US" sz="2500" b="1" dirty="0">
              <a:solidFill>
                <a:schemeClr val="bg1"/>
              </a:solidFill>
            </a:endParaRPr>
          </a:p>
          <a:p>
            <a:r>
              <a:rPr lang="en-US" sz="2500" b="1" u="sng" dirty="0">
                <a:solidFill>
                  <a:schemeClr val="accent2">
                    <a:lumMod val="60000"/>
                    <a:lumOff val="40000"/>
                  </a:schemeClr>
                </a:solidFill>
              </a:rPr>
              <a:t>Nomenclature:</a:t>
            </a:r>
            <a:r>
              <a:rPr lang="en-US" sz="2500" u="sng" dirty="0">
                <a:solidFill>
                  <a:schemeClr val="bg1"/>
                </a:solidFill>
              </a:rPr>
              <a:t> </a:t>
            </a:r>
            <a:r>
              <a:rPr lang="en-US" sz="2500" dirty="0">
                <a:solidFill>
                  <a:schemeClr val="bg1"/>
                </a:solidFill>
              </a:rPr>
              <a:t>identifies the item description </a:t>
            </a:r>
          </a:p>
          <a:p>
            <a:r>
              <a:rPr lang="en-US" sz="2500" b="1" u="sng" dirty="0">
                <a:solidFill>
                  <a:schemeClr val="accent2">
                    <a:lumMod val="60000"/>
                    <a:lumOff val="40000"/>
                  </a:schemeClr>
                </a:solidFill>
              </a:rPr>
              <a:t>Presented/Accepted For: </a:t>
            </a:r>
            <a:r>
              <a:rPr lang="en-US" sz="2500" dirty="0">
                <a:solidFill>
                  <a:schemeClr val="bg1"/>
                </a:solidFill>
              </a:rPr>
              <a:t>Check all areas the items will be available for. </a:t>
            </a: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100187"/>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u="sng" dirty="0"/>
              <a:t>DECAF 40-15 Terminology</a:t>
            </a:r>
          </a:p>
        </p:txBody>
      </p:sp>
    </p:spTree>
    <p:extLst>
      <p:ext uri="{BB962C8B-B14F-4D97-AF65-F5344CB8AC3E}">
        <p14:creationId xmlns:p14="http://schemas.microsoft.com/office/powerpoint/2010/main" val="100809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2CD2051-AD5C-4246-B986-BE2FBFCDFCDB}"/>
              </a:ext>
            </a:extLst>
          </p:cNvPr>
          <p:cNvSpPr txBox="1"/>
          <p:nvPr/>
        </p:nvSpPr>
        <p:spPr>
          <a:xfrm>
            <a:off x="2283884" y="83069"/>
            <a:ext cx="8063345" cy="630942"/>
          </a:xfrm>
          <a:prstGeom prst="rect">
            <a:avLst/>
          </a:prstGeom>
          <a:solidFill>
            <a:schemeClr val="bg1">
              <a:lumMod val="85000"/>
            </a:schemeClr>
          </a:solidFill>
          <a:ln>
            <a:solidFill>
              <a:schemeClr val="tx1"/>
            </a:solidFill>
          </a:ln>
        </p:spPr>
        <p:txBody>
          <a:bodyPr wrap="square" rtlCol="0">
            <a:spAutoFit/>
          </a:bodyPr>
          <a:lstStyle/>
          <a:p>
            <a:pPr algn="ctr"/>
            <a:r>
              <a:rPr lang="en-US" sz="3000" b="1" dirty="0"/>
              <a:t>Components of the </a:t>
            </a:r>
            <a:r>
              <a:rPr lang="en-US" sz="3500" b="1" dirty="0"/>
              <a:t>DECA 40-15</a:t>
            </a:r>
          </a:p>
        </p:txBody>
      </p:sp>
      <p:sp>
        <p:nvSpPr>
          <p:cNvPr id="8" name="Rectangle 7">
            <a:extLst>
              <a:ext uri="{FF2B5EF4-FFF2-40B4-BE49-F238E27FC236}">
                <a16:creationId xmlns:a16="http://schemas.microsoft.com/office/drawing/2014/main" id="{CE0101D5-31AB-4535-8887-3D352A519994}"/>
              </a:ext>
            </a:extLst>
          </p:cNvPr>
          <p:cNvSpPr/>
          <p:nvPr/>
        </p:nvSpPr>
        <p:spPr>
          <a:xfrm>
            <a:off x="243444" y="841433"/>
            <a:ext cx="12314712" cy="8676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243444" y="888692"/>
            <a:ext cx="12190020" cy="7672741"/>
          </a:xfrm>
          <a:prstGeom prst="rect">
            <a:avLst/>
          </a:prstGeom>
          <a:noFill/>
        </p:spPr>
        <p:txBody>
          <a:bodyPr wrap="square" rtlCol="0">
            <a:spAutoFit/>
          </a:bodyPr>
          <a:lstStyle/>
          <a:p>
            <a:pPr marL="342900" indent="-342900">
              <a:buFont typeface="Wingdings" panose="05000000000000000000" pitchFamily="2" charset="2"/>
              <a:buChar char="Ø"/>
            </a:pPr>
            <a:r>
              <a:rPr lang="en-US" sz="2500" b="1" dirty="0">
                <a:solidFill>
                  <a:schemeClr val="bg1"/>
                </a:solidFill>
              </a:rPr>
              <a:t>DECAF 40-15 will come to the vendor in Excel Format. All information entered into the DATA ENTRY SHEET will populate on both the 40-15 &amp; 4016. Ensure all information is accurate before presentation to DeCA. </a:t>
            </a:r>
          </a:p>
          <a:p>
            <a:r>
              <a:rPr lang="en-US" sz="2500" b="1" dirty="0">
                <a:solidFill>
                  <a:schemeClr val="bg1"/>
                </a:solidFill>
              </a:rPr>
              <a:t>		</a:t>
            </a:r>
            <a:r>
              <a:rPr lang="en-US" sz="2500" b="1" dirty="0">
                <a:solidFill>
                  <a:srgbClr val="FF66CC"/>
                </a:solidFill>
                <a:highlight>
                  <a:srgbClr val="FFFF00"/>
                </a:highlight>
              </a:rPr>
              <a:t>***All forms MUST CONTAIN images of the items being presented*** </a:t>
            </a:r>
          </a:p>
          <a:p>
            <a:pPr marL="742950" lvl="1" indent="-285750">
              <a:lnSpc>
                <a:spcPct val="150000"/>
              </a:lnSpc>
              <a:buFont typeface="Wingdings" panose="05000000000000000000" pitchFamily="2" charset="2"/>
              <a:buChar char="ü"/>
            </a:pPr>
            <a:r>
              <a:rPr lang="en-US" sz="2200" b="1" u="sng" dirty="0">
                <a:solidFill>
                  <a:srgbClr val="92D050"/>
                </a:solidFill>
              </a:rPr>
              <a:t>Data Entry Sheet/EBS Tab </a:t>
            </a:r>
            <a:r>
              <a:rPr lang="en-US" sz="2200" b="1" dirty="0">
                <a:solidFill>
                  <a:schemeClr val="bg1"/>
                </a:solidFill>
              </a:rPr>
              <a:t>(This is where vendors will fill out their company’s information.)</a:t>
            </a:r>
          </a:p>
          <a:p>
            <a:pPr marL="742950" lvl="1" indent="-285750">
              <a:lnSpc>
                <a:spcPct val="150000"/>
              </a:lnSpc>
              <a:buFont typeface="Wingdings" panose="05000000000000000000" pitchFamily="2" charset="2"/>
              <a:buChar char="ü"/>
            </a:pPr>
            <a:r>
              <a:rPr lang="en-US" sz="2200" b="1" u="sng" dirty="0">
                <a:solidFill>
                  <a:srgbClr val="FFC000"/>
                </a:solidFill>
              </a:rPr>
              <a:t>40-15 Special Factor </a:t>
            </a:r>
            <a:r>
              <a:rPr lang="en-US" sz="2200" b="1" dirty="0">
                <a:solidFill>
                  <a:schemeClr val="bg1"/>
                </a:solidFill>
              </a:rPr>
              <a:t>(This sheet also for a special factor Per LB delivery fee applied for meat items.)</a:t>
            </a:r>
          </a:p>
          <a:p>
            <a:pPr marL="742950" lvl="1" indent="-285750">
              <a:lnSpc>
                <a:spcPct val="150000"/>
              </a:lnSpc>
              <a:buFont typeface="Wingdings" panose="05000000000000000000" pitchFamily="2" charset="2"/>
              <a:buChar char="ü"/>
            </a:pPr>
            <a:r>
              <a:rPr lang="en-US" sz="2200" b="1" u="sng" dirty="0">
                <a:solidFill>
                  <a:srgbClr val="FFC000"/>
                </a:solidFill>
              </a:rPr>
              <a:t>40-15 Mandatory </a:t>
            </a:r>
            <a:r>
              <a:rPr lang="en-US" sz="2200" b="1" dirty="0">
                <a:solidFill>
                  <a:schemeClr val="bg1"/>
                </a:solidFill>
              </a:rPr>
              <a:t>(This will be the initial page that generates the first 4 items the vendor entered into the Worksheet – 10 continuation presentation sheets available; This tab includes a section at the bottom that is for any additional </a:t>
            </a:r>
            <a:r>
              <a:rPr lang="en-US" sz="2200" b="1" u="sng" dirty="0">
                <a:solidFill>
                  <a:schemeClr val="bg1"/>
                </a:solidFill>
              </a:rPr>
              <a:t>Vendor remarks </a:t>
            </a:r>
            <a:r>
              <a:rPr lang="en-US" sz="2200" b="1" dirty="0">
                <a:solidFill>
                  <a:schemeClr val="bg1"/>
                </a:solidFill>
              </a:rPr>
              <a:t>to include </a:t>
            </a:r>
            <a:r>
              <a:rPr lang="en-US" sz="2200" b="1" u="sng" dirty="0">
                <a:solidFill>
                  <a:schemeClr val="bg1"/>
                </a:solidFill>
              </a:rPr>
              <a:t>pictures of the products</a:t>
            </a:r>
            <a:r>
              <a:rPr lang="en-US" sz="2200" b="1" dirty="0">
                <a:solidFill>
                  <a:schemeClr val="bg1"/>
                </a:solidFill>
              </a:rPr>
              <a:t>. )</a:t>
            </a:r>
          </a:p>
          <a:p>
            <a:pPr marL="742950" lvl="1" indent="-285750">
              <a:lnSpc>
                <a:spcPct val="150000"/>
              </a:lnSpc>
              <a:buFont typeface="Wingdings" panose="05000000000000000000" pitchFamily="2" charset="2"/>
              <a:buChar char="ü"/>
            </a:pPr>
            <a:r>
              <a:rPr lang="en-US" sz="2200" b="1" u="sng" dirty="0">
                <a:solidFill>
                  <a:srgbClr val="FFC000"/>
                </a:solidFill>
              </a:rPr>
              <a:t>40-15 for CRV only </a:t>
            </a:r>
            <a:r>
              <a:rPr lang="en-US" sz="2200" b="1" dirty="0">
                <a:solidFill>
                  <a:schemeClr val="bg1"/>
                </a:solidFill>
              </a:rPr>
              <a:t>( This will be used strictly for items that have CRV-</a:t>
            </a:r>
            <a:r>
              <a:rPr lang="en-US" sz="2200" b="1" i="0" dirty="0">
                <a:solidFill>
                  <a:schemeClr val="bg1"/>
                </a:solidFill>
                <a:effectLst/>
                <a:latin typeface="Roboto" panose="02000000000000000000" pitchFamily="2" charset="0"/>
              </a:rPr>
              <a:t>California Redemption Value</a:t>
            </a:r>
            <a:r>
              <a:rPr lang="en-US" sz="2200" b="1" dirty="0">
                <a:solidFill>
                  <a:schemeClr val="bg1"/>
                </a:solidFill>
                <a:latin typeface="Roboto" panose="02000000000000000000" pitchFamily="2" charset="0"/>
              </a:rPr>
              <a:t>)</a:t>
            </a:r>
          </a:p>
          <a:p>
            <a:pPr marL="742950" lvl="1" indent="-285750">
              <a:lnSpc>
                <a:spcPct val="150000"/>
              </a:lnSpc>
              <a:buFont typeface="Wingdings" panose="05000000000000000000" pitchFamily="2" charset="2"/>
              <a:buChar char="ü"/>
            </a:pPr>
            <a:r>
              <a:rPr lang="en-US" sz="2200" b="1" u="sng" dirty="0">
                <a:solidFill>
                  <a:srgbClr val="FFC000"/>
                </a:solidFill>
              </a:rPr>
              <a:t>40-15 Scale Label Info </a:t>
            </a:r>
            <a:r>
              <a:rPr lang="en-US" sz="2200" b="1" dirty="0">
                <a:solidFill>
                  <a:schemeClr val="bg1"/>
                </a:solidFill>
              </a:rPr>
              <a:t>( This page for PLU/Weight items – Enter Weight on this tab) </a:t>
            </a:r>
          </a:p>
          <a:p>
            <a:pPr marL="742950" lvl="1" indent="-285750">
              <a:lnSpc>
                <a:spcPct val="150000"/>
              </a:lnSpc>
              <a:buFont typeface="Wingdings" panose="05000000000000000000" pitchFamily="2" charset="2"/>
              <a:buChar char="ü"/>
            </a:pPr>
            <a:r>
              <a:rPr lang="en-US" sz="2200" b="1" u="sng" dirty="0">
                <a:solidFill>
                  <a:srgbClr val="FFC000"/>
                </a:solidFill>
              </a:rPr>
              <a:t>40-15 Scale Label Nutrition Facts </a:t>
            </a:r>
            <a:r>
              <a:rPr lang="en-US" sz="2200" b="1" dirty="0">
                <a:solidFill>
                  <a:schemeClr val="bg1"/>
                </a:solidFill>
              </a:rPr>
              <a:t>( This page for PLU/Weight items – Enter Nutrition) </a:t>
            </a:r>
          </a:p>
          <a:p>
            <a:pPr marL="742950" lvl="1" indent="-285750">
              <a:lnSpc>
                <a:spcPct val="150000"/>
              </a:lnSpc>
              <a:buFont typeface="Wingdings" panose="05000000000000000000" pitchFamily="2" charset="2"/>
              <a:buChar char="ü"/>
            </a:pPr>
            <a:r>
              <a:rPr lang="en-US" sz="2200" b="1" u="sng" dirty="0">
                <a:solidFill>
                  <a:srgbClr val="FFCC00"/>
                </a:solidFill>
              </a:rPr>
              <a:t>40-15 cert - New Items </a:t>
            </a:r>
            <a:r>
              <a:rPr lang="en-US" sz="2200" b="1" dirty="0">
                <a:solidFill>
                  <a:schemeClr val="bg1"/>
                </a:solidFill>
              </a:rPr>
              <a:t>(Where the items will populate from the data sheet in a list from and  where the vendor will verify the items and digitally sign once excel is converted to PDF. </a:t>
            </a:r>
          </a:p>
        </p:txBody>
      </p:sp>
      <p:sp>
        <p:nvSpPr>
          <p:cNvPr id="2" name="TextBox 1">
            <a:extLst>
              <a:ext uri="{FF2B5EF4-FFF2-40B4-BE49-F238E27FC236}">
                <a16:creationId xmlns:a16="http://schemas.microsoft.com/office/drawing/2014/main" id="{75ACF58F-8D81-4CE3-89E5-4CDA6CB5DBF1}"/>
              </a:ext>
            </a:extLst>
          </p:cNvPr>
          <p:cNvSpPr txBox="1"/>
          <p:nvPr/>
        </p:nvSpPr>
        <p:spPr>
          <a:xfrm>
            <a:off x="328685" y="8512565"/>
            <a:ext cx="12019537" cy="984885"/>
          </a:xfrm>
          <a:prstGeom prst="rect">
            <a:avLst/>
          </a:prstGeom>
          <a:noFill/>
        </p:spPr>
        <p:txBody>
          <a:bodyPr wrap="square" rtlCol="0">
            <a:spAutoFit/>
          </a:bodyPr>
          <a:lstStyle/>
          <a:p>
            <a:pPr algn="ctr"/>
            <a:r>
              <a:rPr lang="en-US" sz="2000" b="1" i="1" u="sng" dirty="0">
                <a:solidFill>
                  <a:srgbClr val="FF66CC"/>
                </a:solidFill>
                <a:highlight>
                  <a:srgbClr val="FFFF00"/>
                </a:highlight>
              </a:rPr>
              <a:t>NOTE: The 7 tabs listed above will be followed by approximately 10 CONTINUATION pages titled 40-15 PRES CONT. where the additional items will display.</a:t>
            </a:r>
          </a:p>
          <a:p>
            <a:endParaRPr lang="en-US" dirty="0"/>
          </a:p>
        </p:txBody>
      </p:sp>
    </p:spTree>
    <p:extLst>
      <p:ext uri="{BB962C8B-B14F-4D97-AF65-F5344CB8AC3E}">
        <p14:creationId xmlns:p14="http://schemas.microsoft.com/office/powerpoint/2010/main" val="32956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2CD2051-AD5C-4246-B986-BE2FBFCDFCDB}"/>
              </a:ext>
            </a:extLst>
          </p:cNvPr>
          <p:cNvSpPr txBox="1"/>
          <p:nvPr/>
        </p:nvSpPr>
        <p:spPr>
          <a:xfrm>
            <a:off x="2369127" y="83069"/>
            <a:ext cx="8063345" cy="553998"/>
          </a:xfrm>
          <a:prstGeom prst="rect">
            <a:avLst/>
          </a:prstGeom>
          <a:solidFill>
            <a:schemeClr val="bg1">
              <a:lumMod val="85000"/>
            </a:schemeClr>
          </a:solidFill>
          <a:ln>
            <a:solidFill>
              <a:schemeClr val="tx1"/>
            </a:solidFill>
          </a:ln>
        </p:spPr>
        <p:txBody>
          <a:bodyPr wrap="square" rtlCol="0">
            <a:spAutoFit/>
          </a:bodyPr>
          <a:lstStyle/>
          <a:p>
            <a:pPr algn="ctr"/>
            <a:r>
              <a:rPr lang="en-US" sz="3000" b="1" dirty="0"/>
              <a:t>Components of the DECAF 40-15 continued </a:t>
            </a:r>
          </a:p>
        </p:txBody>
      </p:sp>
      <p:sp>
        <p:nvSpPr>
          <p:cNvPr id="8" name="Rectangle 7">
            <a:extLst>
              <a:ext uri="{FF2B5EF4-FFF2-40B4-BE49-F238E27FC236}">
                <a16:creationId xmlns:a16="http://schemas.microsoft.com/office/drawing/2014/main" id="{CE0101D5-31AB-4535-8887-3D352A519994}"/>
              </a:ext>
            </a:extLst>
          </p:cNvPr>
          <p:cNvSpPr/>
          <p:nvPr/>
        </p:nvSpPr>
        <p:spPr>
          <a:xfrm>
            <a:off x="243444" y="685505"/>
            <a:ext cx="12314712" cy="8676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475013" y="840048"/>
            <a:ext cx="11958451" cy="5879943"/>
          </a:xfrm>
          <a:prstGeom prst="rect">
            <a:avLst/>
          </a:prstGeom>
          <a:noFill/>
        </p:spPr>
        <p:txBody>
          <a:bodyPr wrap="square" rtlCol="0">
            <a:spAutoFit/>
          </a:bodyPr>
          <a:lstStyle/>
          <a:p>
            <a:pPr lvl="1">
              <a:lnSpc>
                <a:spcPct val="150000"/>
              </a:lnSpc>
            </a:pPr>
            <a:r>
              <a:rPr lang="en-US" sz="2500" b="1" u="sng" dirty="0">
                <a:solidFill>
                  <a:schemeClr val="bg1"/>
                </a:solidFill>
              </a:rPr>
              <a:t>CONTINUATION PAGES are 4 OPTIONAL TABS:</a:t>
            </a:r>
          </a:p>
          <a:p>
            <a:pPr lvl="1">
              <a:lnSpc>
                <a:spcPct val="150000"/>
              </a:lnSpc>
            </a:pPr>
            <a:endParaRPr lang="en-US" sz="2200" b="1" u="sng" dirty="0">
              <a:solidFill>
                <a:schemeClr val="bg1"/>
              </a:solidFill>
            </a:endParaRPr>
          </a:p>
          <a:p>
            <a:pPr marL="742950" lvl="1" indent="-285750">
              <a:lnSpc>
                <a:spcPct val="150000"/>
              </a:lnSpc>
              <a:buFont typeface="Wingdings" panose="05000000000000000000" pitchFamily="2" charset="2"/>
              <a:buChar char="ü"/>
            </a:pPr>
            <a:r>
              <a:rPr lang="en-US" sz="2200" b="1" dirty="0">
                <a:solidFill>
                  <a:srgbClr val="FFC000"/>
                </a:solidFill>
              </a:rPr>
              <a:t>4015 REMARKS Tab</a:t>
            </a:r>
            <a:r>
              <a:rPr lang="en-US" sz="2200" b="1" dirty="0">
                <a:solidFill>
                  <a:schemeClr val="bg1"/>
                </a:solidFill>
              </a:rPr>
              <a:t> (This page does NOT translate to any other form, this will be for the VENDOR’s information ONLY, the images or info entered here will not populate on 40-15.)</a:t>
            </a:r>
          </a:p>
          <a:p>
            <a:pPr lvl="1">
              <a:lnSpc>
                <a:spcPct val="150000"/>
              </a:lnSpc>
            </a:pPr>
            <a:endParaRPr lang="en-US" sz="1000" b="1" dirty="0">
              <a:solidFill>
                <a:schemeClr val="bg1"/>
              </a:solidFill>
            </a:endParaRPr>
          </a:p>
          <a:p>
            <a:pPr marL="742950" lvl="1" indent="-285750">
              <a:lnSpc>
                <a:spcPct val="150000"/>
              </a:lnSpc>
              <a:buFont typeface="Wingdings" panose="05000000000000000000" pitchFamily="2" charset="2"/>
              <a:buChar char="ü"/>
            </a:pPr>
            <a:r>
              <a:rPr lang="en-US" sz="2200" b="1" dirty="0">
                <a:solidFill>
                  <a:srgbClr val="FFC000"/>
                </a:solidFill>
              </a:rPr>
              <a:t>40-15 EAST DODAAC tabs </a:t>
            </a:r>
            <a:r>
              <a:rPr lang="en-US" sz="2200" b="1" dirty="0">
                <a:solidFill>
                  <a:schemeClr val="bg1"/>
                </a:solidFill>
              </a:rPr>
              <a:t>(Would be used if a vendor had multiple contracts at various DECA locations/regions)</a:t>
            </a:r>
          </a:p>
          <a:p>
            <a:pPr marL="742950" lvl="1" indent="-285750">
              <a:lnSpc>
                <a:spcPct val="150000"/>
              </a:lnSpc>
              <a:buFont typeface="Wingdings" panose="05000000000000000000" pitchFamily="2" charset="2"/>
              <a:buChar char="ü"/>
            </a:pPr>
            <a:endParaRPr lang="en-US" sz="1000" b="1" dirty="0">
              <a:solidFill>
                <a:srgbClr val="FFC000"/>
              </a:solidFill>
            </a:endParaRPr>
          </a:p>
          <a:p>
            <a:pPr marL="742950" lvl="1" indent="-285750">
              <a:lnSpc>
                <a:spcPct val="150000"/>
              </a:lnSpc>
              <a:buFont typeface="Wingdings" panose="05000000000000000000" pitchFamily="2" charset="2"/>
              <a:buChar char="ü"/>
            </a:pPr>
            <a:r>
              <a:rPr lang="en-US" sz="2200" b="1" dirty="0">
                <a:solidFill>
                  <a:srgbClr val="FFC000"/>
                </a:solidFill>
              </a:rPr>
              <a:t>40-15 WEST DODAAC tabs </a:t>
            </a:r>
            <a:r>
              <a:rPr lang="en-US" sz="2200" b="1" dirty="0">
                <a:solidFill>
                  <a:schemeClr val="bg1"/>
                </a:solidFill>
              </a:rPr>
              <a:t>(Would be used if a vendor had multiple contracts at various DECA locations/regions)</a:t>
            </a:r>
          </a:p>
          <a:p>
            <a:pPr lvl="1">
              <a:lnSpc>
                <a:spcPct val="150000"/>
              </a:lnSpc>
            </a:pPr>
            <a:endParaRPr lang="en-US" sz="1000" b="1" dirty="0">
              <a:solidFill>
                <a:schemeClr val="bg1"/>
              </a:solidFill>
            </a:endParaRPr>
          </a:p>
          <a:p>
            <a:pPr marL="742950" lvl="1" indent="-285750">
              <a:lnSpc>
                <a:spcPct val="150000"/>
              </a:lnSpc>
              <a:buFont typeface="Wingdings" panose="05000000000000000000" pitchFamily="2" charset="2"/>
              <a:buChar char="ü"/>
            </a:pPr>
            <a:r>
              <a:rPr lang="en-US" sz="2200" b="1" dirty="0">
                <a:solidFill>
                  <a:srgbClr val="FFC000"/>
                </a:solidFill>
              </a:rPr>
              <a:t>40-15 LOCAL PRICING/LOCAL PRICING CONT. </a:t>
            </a:r>
            <a:r>
              <a:rPr lang="en-US" sz="2200" b="1" dirty="0">
                <a:solidFill>
                  <a:schemeClr val="bg1"/>
                </a:solidFill>
              </a:rPr>
              <a:t>(Used to enter UPCs that  have a specific local cost)</a:t>
            </a:r>
          </a:p>
        </p:txBody>
      </p:sp>
    </p:spTree>
    <p:extLst>
      <p:ext uri="{BB962C8B-B14F-4D97-AF65-F5344CB8AC3E}">
        <p14:creationId xmlns:p14="http://schemas.microsoft.com/office/powerpoint/2010/main" val="8065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1024247"/>
            <a:ext cx="12227131" cy="8457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331024" y="1154554"/>
            <a:ext cx="12139551" cy="8263801"/>
          </a:xfrm>
          <a:prstGeom prst="rect">
            <a:avLst/>
          </a:prstGeom>
          <a:noFill/>
        </p:spPr>
        <p:txBody>
          <a:bodyPr wrap="square" rtlCol="0">
            <a:spAutoFit/>
          </a:bodyPr>
          <a:lstStyle/>
          <a:p>
            <a:pPr marL="285750" indent="-285750">
              <a:buFont typeface="Wingdings" panose="05000000000000000000" pitchFamily="2" charset="2"/>
              <a:buChar char="q"/>
            </a:pPr>
            <a:r>
              <a:rPr lang="en-US" sz="2500" b="1" dirty="0">
                <a:solidFill>
                  <a:schemeClr val="bg1"/>
                </a:solidFill>
              </a:rPr>
              <a:t>DECAF 40-16 will initially come to the vendor in Excel Format. All information entered into the DATA ENTRY SHEET will populate on both the 40-15 &amp; 4016. Ensure all information is accurate before presentation to DeCA. The 40-16 forms are located directly after all of the 40-15 Optional Tabs. </a:t>
            </a:r>
          </a:p>
          <a:p>
            <a:endParaRPr lang="en-US" sz="1000" b="1" dirty="0">
              <a:solidFill>
                <a:schemeClr val="bg1"/>
              </a:solidFill>
            </a:endParaRPr>
          </a:p>
          <a:p>
            <a:pPr marL="742950" lvl="1" indent="-285750">
              <a:lnSpc>
                <a:spcPct val="150000"/>
              </a:lnSpc>
              <a:buFont typeface="Wingdings" panose="05000000000000000000" pitchFamily="2" charset="2"/>
              <a:buChar char="ü"/>
            </a:pPr>
            <a:r>
              <a:rPr lang="en-US" sz="2200" b="1" u="sng" dirty="0">
                <a:solidFill>
                  <a:srgbClr val="92D050"/>
                </a:solidFill>
              </a:rPr>
              <a:t>Data Entry Sheet/EBS Tab</a:t>
            </a:r>
            <a:r>
              <a:rPr lang="en-US" sz="2200" b="1" dirty="0">
                <a:solidFill>
                  <a:schemeClr val="bg1"/>
                </a:solidFill>
              </a:rPr>
              <a:t>(1</a:t>
            </a:r>
            <a:r>
              <a:rPr lang="en-US" sz="2200" b="1" baseline="30000" dirty="0">
                <a:solidFill>
                  <a:schemeClr val="bg1"/>
                </a:solidFill>
              </a:rPr>
              <a:t>st</a:t>
            </a:r>
            <a:r>
              <a:rPr lang="en-US" sz="2200" b="1" dirty="0">
                <a:solidFill>
                  <a:schemeClr val="bg1"/>
                </a:solidFill>
              </a:rPr>
              <a:t> tab of the entire workbook) When you filled this out it populates to both the 40-15 and 40-16. </a:t>
            </a:r>
          </a:p>
          <a:p>
            <a:pPr marL="742950" lvl="1" indent="-285750">
              <a:lnSpc>
                <a:spcPct val="150000"/>
              </a:lnSpc>
              <a:buFont typeface="Wingdings" panose="05000000000000000000" pitchFamily="2" charset="2"/>
              <a:buChar char="ü"/>
            </a:pPr>
            <a:r>
              <a:rPr lang="en-US" sz="2200" b="1" u="sng" dirty="0">
                <a:solidFill>
                  <a:srgbClr val="FFC000"/>
                </a:solidFill>
              </a:rPr>
              <a:t>40-16 Mandatory </a:t>
            </a:r>
            <a:r>
              <a:rPr lang="en-US" sz="2200" b="1" dirty="0">
                <a:solidFill>
                  <a:schemeClr val="bg1"/>
                </a:solidFill>
              </a:rPr>
              <a:t>(This will be the initial page that generates the first 4 items the vendor entered into the Worksheet – 10 continuation presentation sheets available; This tab includes a section at the bottom that is for any additional </a:t>
            </a:r>
            <a:r>
              <a:rPr lang="en-US" sz="2200" b="1" u="sng" dirty="0">
                <a:solidFill>
                  <a:schemeClr val="bg1"/>
                </a:solidFill>
              </a:rPr>
              <a:t>Vendor remarks </a:t>
            </a:r>
            <a:r>
              <a:rPr lang="en-US" sz="2200" b="1" dirty="0">
                <a:solidFill>
                  <a:schemeClr val="bg1"/>
                </a:solidFill>
              </a:rPr>
              <a:t>to include </a:t>
            </a:r>
            <a:r>
              <a:rPr lang="en-US" sz="2200" b="1" u="sng" dirty="0">
                <a:solidFill>
                  <a:schemeClr val="bg1"/>
                </a:solidFill>
              </a:rPr>
              <a:t>pictures of the products. </a:t>
            </a:r>
            <a:r>
              <a:rPr lang="en-US" sz="2200" b="1" dirty="0">
                <a:solidFill>
                  <a:schemeClr val="bg1"/>
                </a:solidFill>
              </a:rPr>
              <a:t>)</a:t>
            </a:r>
          </a:p>
          <a:p>
            <a:pPr marL="742950" lvl="1" indent="-285750">
              <a:lnSpc>
                <a:spcPct val="150000"/>
              </a:lnSpc>
              <a:buFont typeface="Wingdings" panose="05000000000000000000" pitchFamily="2" charset="2"/>
              <a:buChar char="ü"/>
            </a:pPr>
            <a:r>
              <a:rPr lang="en-US" sz="2200" b="1" dirty="0">
                <a:solidFill>
                  <a:srgbClr val="FFC000"/>
                </a:solidFill>
              </a:rPr>
              <a:t>40-16 LOCAL PRICING/LOCAL PRICING CONT. </a:t>
            </a:r>
            <a:r>
              <a:rPr lang="en-US" sz="2200" b="1" dirty="0">
                <a:solidFill>
                  <a:schemeClr val="bg1"/>
                </a:solidFill>
              </a:rPr>
              <a:t>(is optional if there is local promotional pricing.)</a:t>
            </a:r>
          </a:p>
          <a:p>
            <a:pPr marL="742950" lvl="1" indent="-285750">
              <a:lnSpc>
                <a:spcPct val="150000"/>
              </a:lnSpc>
              <a:buFont typeface="Wingdings" panose="05000000000000000000" pitchFamily="2" charset="2"/>
              <a:buChar char="ü"/>
            </a:pPr>
            <a:r>
              <a:rPr lang="en-US" sz="2200" b="1" dirty="0">
                <a:solidFill>
                  <a:srgbClr val="FFC000"/>
                </a:solidFill>
              </a:rPr>
              <a:t>40-16 EAST /40-16 WEST DODAAC tabs </a:t>
            </a:r>
            <a:r>
              <a:rPr lang="en-US" sz="2200" b="1" dirty="0">
                <a:solidFill>
                  <a:schemeClr val="bg1"/>
                </a:solidFill>
              </a:rPr>
              <a:t>are optional (Would be used if a vendor had multiple contracts at various DECA locations/regions)</a:t>
            </a:r>
          </a:p>
          <a:p>
            <a:pPr marL="742950" lvl="1" indent="-285750">
              <a:lnSpc>
                <a:spcPct val="150000"/>
              </a:lnSpc>
              <a:buFont typeface="Wingdings" panose="05000000000000000000" pitchFamily="2" charset="2"/>
              <a:buChar char="ü"/>
            </a:pPr>
            <a:r>
              <a:rPr lang="en-US" sz="2200" b="1" dirty="0">
                <a:solidFill>
                  <a:srgbClr val="FFC000"/>
                </a:solidFill>
              </a:rPr>
              <a:t>4016 REMARKS Tab </a:t>
            </a:r>
            <a:r>
              <a:rPr lang="en-US" sz="2200" b="1" dirty="0">
                <a:solidFill>
                  <a:schemeClr val="bg1"/>
                </a:solidFill>
              </a:rPr>
              <a:t>(This page does NOT translate to any other form, this will be for the VENDOR’s information ONLY, the images or info entered here will not populate on 40-16)</a:t>
            </a:r>
          </a:p>
          <a:p>
            <a:pPr lvl="1" algn="ctr">
              <a:lnSpc>
                <a:spcPct val="150000"/>
              </a:lnSpc>
            </a:pPr>
            <a:r>
              <a:rPr lang="en-US" sz="2200" b="1" u="sng" dirty="0">
                <a:solidFill>
                  <a:srgbClr val="FF66CC"/>
                </a:solidFill>
              </a:rPr>
              <a:t>IMPORTANT: If the vendor has DIFFERENT PRICING based on a specific Location/Region different forms need to be sent for each AREA. </a:t>
            </a:r>
            <a:endParaRPr lang="en-US" sz="2500" b="1" u="sng" dirty="0">
              <a:solidFill>
                <a:srgbClr val="FF66CC"/>
              </a:solidFill>
            </a:endParaRPr>
          </a:p>
          <a:p>
            <a:pPr marL="742950" lvl="1" indent="-285750">
              <a:buFont typeface="Wingdings" panose="05000000000000000000" pitchFamily="2" charset="2"/>
              <a:buChar char="ü"/>
            </a:pPr>
            <a:endParaRPr lang="en-US" sz="2500" b="1" dirty="0">
              <a:solidFill>
                <a:schemeClr val="bg1"/>
              </a:solidFill>
            </a:endParaRPr>
          </a:p>
        </p:txBody>
      </p:sp>
      <p:sp>
        <p:nvSpPr>
          <p:cNvPr id="6" name="TextBox 5">
            <a:extLst>
              <a:ext uri="{FF2B5EF4-FFF2-40B4-BE49-F238E27FC236}">
                <a16:creationId xmlns:a16="http://schemas.microsoft.com/office/drawing/2014/main" id="{0BF83E07-A5E8-454C-9A15-A56CAB7C617F}"/>
              </a:ext>
            </a:extLst>
          </p:cNvPr>
          <p:cNvSpPr txBox="1"/>
          <p:nvPr/>
        </p:nvSpPr>
        <p:spPr>
          <a:xfrm>
            <a:off x="1086592" y="248736"/>
            <a:ext cx="10628416" cy="553998"/>
          </a:xfrm>
          <a:prstGeom prst="rect">
            <a:avLst/>
          </a:prstGeom>
          <a:solidFill>
            <a:schemeClr val="bg1">
              <a:lumMod val="85000"/>
            </a:schemeClr>
          </a:solidFill>
          <a:ln>
            <a:solidFill>
              <a:schemeClr val="tx1"/>
            </a:solidFill>
          </a:ln>
        </p:spPr>
        <p:txBody>
          <a:bodyPr wrap="square" rtlCol="0">
            <a:spAutoFit/>
          </a:bodyPr>
          <a:lstStyle/>
          <a:p>
            <a:pPr algn="ctr"/>
            <a:r>
              <a:rPr lang="en-US" sz="3000" b="1" dirty="0"/>
              <a:t>Components of the DECAF 40-16 – Promotional Items</a:t>
            </a:r>
          </a:p>
        </p:txBody>
      </p:sp>
    </p:spTree>
    <p:extLst>
      <p:ext uri="{BB962C8B-B14F-4D97-AF65-F5344CB8AC3E}">
        <p14:creationId xmlns:p14="http://schemas.microsoft.com/office/powerpoint/2010/main" val="179710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12733" y="25052"/>
            <a:ext cx="12588659" cy="94964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extBox 4">
            <a:extLst>
              <a:ext uri="{FF2B5EF4-FFF2-40B4-BE49-F238E27FC236}">
                <a16:creationId xmlns:a16="http://schemas.microsoft.com/office/drawing/2014/main" id="{DA220756-374C-4D63-B3EA-FB1C76E45A5D}"/>
              </a:ext>
            </a:extLst>
          </p:cNvPr>
          <p:cNvSpPr txBox="1"/>
          <p:nvPr/>
        </p:nvSpPr>
        <p:spPr>
          <a:xfrm>
            <a:off x="245755" y="165165"/>
            <a:ext cx="12212877" cy="477054"/>
          </a:xfrm>
          <a:prstGeom prst="rect">
            <a:avLst/>
          </a:prstGeom>
          <a:solidFill>
            <a:schemeClr val="bg1">
              <a:lumMod val="75000"/>
            </a:schemeClr>
          </a:solidFill>
        </p:spPr>
        <p:txBody>
          <a:bodyPr wrap="square" rtlCol="0">
            <a:spAutoFit/>
          </a:bodyPr>
          <a:lstStyle/>
          <a:p>
            <a:pPr algn="ctr"/>
            <a:r>
              <a:rPr lang="en-US" sz="2500" dirty="0"/>
              <a:t>Filling out the NEW 40-15 for </a:t>
            </a:r>
            <a:r>
              <a:rPr lang="en-US" sz="2500" b="1" u="sng" dirty="0">
                <a:effectLst>
                  <a:outerShdw blurRad="38100" dist="38100" dir="2700000" algn="tl">
                    <a:srgbClr val="000000">
                      <a:alpha val="43137"/>
                    </a:srgbClr>
                  </a:outerShdw>
                </a:effectLst>
              </a:rPr>
              <a:t>NEW ITEM </a:t>
            </a:r>
            <a:r>
              <a:rPr lang="en-US" sz="2500" dirty="0"/>
              <a:t>Submission</a:t>
            </a:r>
          </a:p>
        </p:txBody>
      </p:sp>
      <p:sp>
        <p:nvSpPr>
          <p:cNvPr id="6" name="TextBox 5">
            <a:extLst>
              <a:ext uri="{FF2B5EF4-FFF2-40B4-BE49-F238E27FC236}">
                <a16:creationId xmlns:a16="http://schemas.microsoft.com/office/drawing/2014/main" id="{17C85448-B084-407E-A3BB-0FB447834FE3}"/>
              </a:ext>
            </a:extLst>
          </p:cNvPr>
          <p:cNvSpPr txBox="1"/>
          <p:nvPr/>
        </p:nvSpPr>
        <p:spPr>
          <a:xfrm>
            <a:off x="245755" y="782332"/>
            <a:ext cx="12212876" cy="646331"/>
          </a:xfrm>
          <a:prstGeom prst="rect">
            <a:avLst/>
          </a:prstGeom>
          <a:solidFill>
            <a:srgbClr val="FFFF00"/>
          </a:solidFill>
        </p:spPr>
        <p:txBody>
          <a:bodyPr wrap="square" rtlCol="0">
            <a:spAutoFit/>
          </a:bodyPr>
          <a:lstStyle/>
          <a:p>
            <a:pPr algn="ctr"/>
            <a:r>
              <a:rPr lang="en-US" b="1" dirty="0"/>
              <a:t>Once the vendor selects the appropriate “INTENT” IN DROP-DOWN selections, the mandatory cells that will need to be completed by the vendor will highlight in YELLOW. This example is for </a:t>
            </a:r>
            <a:r>
              <a:rPr lang="en-US" b="1" u="sng" dirty="0"/>
              <a:t>NEW ITEM </a:t>
            </a:r>
            <a:r>
              <a:rPr lang="en-US" b="1" dirty="0"/>
              <a:t>submission</a:t>
            </a:r>
          </a:p>
        </p:txBody>
      </p:sp>
      <p:pic>
        <p:nvPicPr>
          <p:cNvPr id="13" name="Picture 12">
            <a:extLst>
              <a:ext uri="{FF2B5EF4-FFF2-40B4-BE49-F238E27FC236}">
                <a16:creationId xmlns:a16="http://schemas.microsoft.com/office/drawing/2014/main" id="{83D6BD79-AE49-41B3-AD16-FB7338D8E2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362" y="1549066"/>
            <a:ext cx="12212876" cy="7717780"/>
          </a:xfrm>
          <a:prstGeom prst="rect">
            <a:avLst/>
          </a:prstGeom>
        </p:spPr>
      </p:pic>
      <p:sp>
        <p:nvSpPr>
          <p:cNvPr id="11" name="Oval 10">
            <a:extLst>
              <a:ext uri="{FF2B5EF4-FFF2-40B4-BE49-F238E27FC236}">
                <a16:creationId xmlns:a16="http://schemas.microsoft.com/office/drawing/2014/main" id="{41BCB115-FA81-4715-8C57-A35FBF6876D7}"/>
              </a:ext>
            </a:extLst>
          </p:cNvPr>
          <p:cNvSpPr/>
          <p:nvPr/>
        </p:nvSpPr>
        <p:spPr>
          <a:xfrm>
            <a:off x="10371552" y="1949778"/>
            <a:ext cx="1512518" cy="6556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Up 11">
            <a:extLst>
              <a:ext uri="{FF2B5EF4-FFF2-40B4-BE49-F238E27FC236}">
                <a16:creationId xmlns:a16="http://schemas.microsoft.com/office/drawing/2014/main" id="{CA4509ED-18CF-4C94-A835-1A95494F0766}"/>
              </a:ext>
            </a:extLst>
          </p:cNvPr>
          <p:cNvSpPr/>
          <p:nvPr/>
        </p:nvSpPr>
        <p:spPr>
          <a:xfrm rot="7894153">
            <a:off x="9950625" y="1238145"/>
            <a:ext cx="338271" cy="1140307"/>
          </a:xfrm>
          <a:prstGeom prst="upArrow">
            <a:avLst>
              <a:gd name="adj1" fmla="val 50000"/>
              <a:gd name="adj2" fmla="val 9707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44384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2" y="182584"/>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extBox 4">
            <a:extLst>
              <a:ext uri="{FF2B5EF4-FFF2-40B4-BE49-F238E27FC236}">
                <a16:creationId xmlns:a16="http://schemas.microsoft.com/office/drawing/2014/main" id="{DA220756-374C-4D63-B3EA-FB1C76E45A5D}"/>
              </a:ext>
            </a:extLst>
          </p:cNvPr>
          <p:cNvSpPr txBox="1"/>
          <p:nvPr/>
        </p:nvSpPr>
        <p:spPr>
          <a:xfrm>
            <a:off x="262172" y="444128"/>
            <a:ext cx="12277253" cy="477054"/>
          </a:xfrm>
          <a:prstGeom prst="rect">
            <a:avLst/>
          </a:prstGeom>
          <a:solidFill>
            <a:schemeClr val="bg1">
              <a:lumMod val="75000"/>
            </a:schemeClr>
          </a:solidFill>
        </p:spPr>
        <p:txBody>
          <a:bodyPr wrap="square" rtlCol="0">
            <a:spAutoFit/>
          </a:bodyPr>
          <a:lstStyle/>
          <a:p>
            <a:pPr algn="ctr"/>
            <a:r>
              <a:rPr lang="en-US" sz="2500" dirty="0"/>
              <a:t>Filling out the NEW 40-15 for </a:t>
            </a:r>
            <a:r>
              <a:rPr lang="en-US" sz="2500" b="1" u="sng" dirty="0"/>
              <a:t>FILE MAINTENANCE </a:t>
            </a:r>
            <a:r>
              <a:rPr lang="en-US" sz="2500" dirty="0"/>
              <a:t>Submission</a:t>
            </a:r>
          </a:p>
        </p:txBody>
      </p:sp>
      <p:sp>
        <p:nvSpPr>
          <p:cNvPr id="7" name="TextBox 6">
            <a:extLst>
              <a:ext uri="{FF2B5EF4-FFF2-40B4-BE49-F238E27FC236}">
                <a16:creationId xmlns:a16="http://schemas.microsoft.com/office/drawing/2014/main" id="{2546DFF8-DC03-4343-9068-4AC9DAA93ABE}"/>
              </a:ext>
            </a:extLst>
          </p:cNvPr>
          <p:cNvSpPr txBox="1"/>
          <p:nvPr/>
        </p:nvSpPr>
        <p:spPr>
          <a:xfrm>
            <a:off x="262172" y="1125278"/>
            <a:ext cx="12277252" cy="646331"/>
          </a:xfrm>
          <a:prstGeom prst="rect">
            <a:avLst/>
          </a:prstGeom>
          <a:solidFill>
            <a:srgbClr val="FFFF00"/>
          </a:solidFill>
        </p:spPr>
        <p:txBody>
          <a:bodyPr wrap="square" rtlCol="0">
            <a:spAutoFit/>
          </a:bodyPr>
          <a:lstStyle/>
          <a:p>
            <a:pPr algn="ctr"/>
            <a:r>
              <a:rPr lang="en-US" b="1" dirty="0"/>
              <a:t>Once the vendor selects the appropriate “INTENT” IN DROP-DOWN selections, the mandatory cells that will need to be completed by the vendor will highlight in YELLOW. New is the example for </a:t>
            </a:r>
            <a:r>
              <a:rPr lang="en-US" b="1" u="sng" dirty="0"/>
              <a:t>FILE MAINTENANCE </a:t>
            </a:r>
            <a:r>
              <a:rPr lang="en-US" b="1" dirty="0"/>
              <a:t>submission</a:t>
            </a:r>
          </a:p>
        </p:txBody>
      </p:sp>
      <p:pic>
        <p:nvPicPr>
          <p:cNvPr id="9" name="Picture 8">
            <a:extLst>
              <a:ext uri="{FF2B5EF4-FFF2-40B4-BE49-F238E27FC236}">
                <a16:creationId xmlns:a16="http://schemas.microsoft.com/office/drawing/2014/main" id="{A0509131-135C-4A70-94B9-6327FEC450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727" y="1869794"/>
            <a:ext cx="12188697" cy="7287278"/>
          </a:xfrm>
          <a:prstGeom prst="rect">
            <a:avLst/>
          </a:prstGeom>
        </p:spPr>
      </p:pic>
      <p:sp>
        <p:nvSpPr>
          <p:cNvPr id="10" name="Oval 9">
            <a:extLst>
              <a:ext uri="{FF2B5EF4-FFF2-40B4-BE49-F238E27FC236}">
                <a16:creationId xmlns:a16="http://schemas.microsoft.com/office/drawing/2014/main" id="{2F988135-B3D8-46E1-9819-5C6A3A1CE054}"/>
              </a:ext>
            </a:extLst>
          </p:cNvPr>
          <p:cNvSpPr/>
          <p:nvPr/>
        </p:nvSpPr>
        <p:spPr>
          <a:xfrm>
            <a:off x="10423569" y="2190885"/>
            <a:ext cx="1551023" cy="73540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Arrow: Up 3">
            <a:extLst>
              <a:ext uri="{FF2B5EF4-FFF2-40B4-BE49-F238E27FC236}">
                <a16:creationId xmlns:a16="http://schemas.microsoft.com/office/drawing/2014/main" id="{3102830E-1553-448C-98D9-7DE18A967D82}"/>
              </a:ext>
            </a:extLst>
          </p:cNvPr>
          <p:cNvSpPr/>
          <p:nvPr/>
        </p:nvSpPr>
        <p:spPr>
          <a:xfrm rot="8555403">
            <a:off x="10219844" y="1708090"/>
            <a:ext cx="396088" cy="644499"/>
          </a:xfrm>
          <a:prstGeom prst="upArrow">
            <a:avLst>
              <a:gd name="adj1" fmla="val 50000"/>
              <a:gd name="adj2" fmla="val 5217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52796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2" y="182584"/>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extBox 4">
            <a:extLst>
              <a:ext uri="{FF2B5EF4-FFF2-40B4-BE49-F238E27FC236}">
                <a16:creationId xmlns:a16="http://schemas.microsoft.com/office/drawing/2014/main" id="{DA220756-374C-4D63-B3EA-FB1C76E45A5D}"/>
              </a:ext>
            </a:extLst>
          </p:cNvPr>
          <p:cNvSpPr txBox="1"/>
          <p:nvPr/>
        </p:nvSpPr>
        <p:spPr>
          <a:xfrm>
            <a:off x="212942" y="356446"/>
            <a:ext cx="12225403" cy="477054"/>
          </a:xfrm>
          <a:prstGeom prst="rect">
            <a:avLst/>
          </a:prstGeom>
          <a:solidFill>
            <a:schemeClr val="bg1">
              <a:lumMod val="75000"/>
            </a:schemeClr>
          </a:solidFill>
        </p:spPr>
        <p:txBody>
          <a:bodyPr wrap="square" rtlCol="0">
            <a:spAutoFit/>
          </a:bodyPr>
          <a:lstStyle/>
          <a:p>
            <a:pPr algn="ctr"/>
            <a:r>
              <a:rPr lang="en-US" sz="2500" dirty="0"/>
              <a:t>Filling out the NEW 2025 version 40-15 for </a:t>
            </a:r>
            <a:r>
              <a:rPr lang="en-US" sz="2500" b="1" u="sng" dirty="0"/>
              <a:t>PROMO PRESENTATION </a:t>
            </a:r>
            <a:r>
              <a:rPr lang="en-US" sz="2500" dirty="0"/>
              <a:t>Submission</a:t>
            </a:r>
          </a:p>
        </p:txBody>
      </p:sp>
      <p:sp>
        <p:nvSpPr>
          <p:cNvPr id="7" name="TextBox 6">
            <a:extLst>
              <a:ext uri="{FF2B5EF4-FFF2-40B4-BE49-F238E27FC236}">
                <a16:creationId xmlns:a16="http://schemas.microsoft.com/office/drawing/2014/main" id="{DBF3F1B2-E96A-4A9F-A8A3-6666DCAB7430}"/>
              </a:ext>
            </a:extLst>
          </p:cNvPr>
          <p:cNvSpPr txBox="1"/>
          <p:nvPr/>
        </p:nvSpPr>
        <p:spPr>
          <a:xfrm>
            <a:off x="212941" y="1121346"/>
            <a:ext cx="12110879" cy="646331"/>
          </a:xfrm>
          <a:prstGeom prst="rect">
            <a:avLst/>
          </a:prstGeom>
          <a:solidFill>
            <a:srgbClr val="FFFF00"/>
          </a:solidFill>
        </p:spPr>
        <p:txBody>
          <a:bodyPr wrap="square" rtlCol="0">
            <a:spAutoFit/>
          </a:bodyPr>
          <a:lstStyle/>
          <a:p>
            <a:pPr algn="ctr"/>
            <a:r>
              <a:rPr lang="en-US" b="1" dirty="0"/>
              <a:t>Once the vendor selects the appropriate “INTENT” IN DROP-DOWN selections, the mandatory cells that will need to be completed by the vendor will highlight in YELLOW.  This example is for </a:t>
            </a:r>
            <a:r>
              <a:rPr lang="en-US" b="1" u="sng" dirty="0"/>
              <a:t>PROMO PRESENTATION </a:t>
            </a:r>
            <a:r>
              <a:rPr lang="en-US" b="1" dirty="0"/>
              <a:t>submission.</a:t>
            </a:r>
          </a:p>
        </p:txBody>
      </p:sp>
      <p:pic>
        <p:nvPicPr>
          <p:cNvPr id="6" name="Picture 5">
            <a:extLst>
              <a:ext uri="{FF2B5EF4-FFF2-40B4-BE49-F238E27FC236}">
                <a16:creationId xmlns:a16="http://schemas.microsoft.com/office/drawing/2014/main" id="{73321ECF-5477-4012-84E5-692682DD4AA6}"/>
              </a:ext>
            </a:extLst>
          </p:cNvPr>
          <p:cNvPicPr>
            <a:picLocks noChangeAspect="1"/>
          </p:cNvPicPr>
          <p:nvPr/>
        </p:nvPicPr>
        <p:blipFill rotWithShape="1">
          <a:blip r:embed="rId2">
            <a:extLst>
              <a:ext uri="{28A0092B-C50C-407E-A947-70E740481C1C}">
                <a14:useLocalDpi xmlns:a14="http://schemas.microsoft.com/office/drawing/2010/main" val="0"/>
              </a:ext>
            </a:extLst>
          </a:blip>
          <a:srcRect l="740" t="1371"/>
          <a:stretch/>
        </p:blipFill>
        <p:spPr>
          <a:xfrm>
            <a:off x="212941" y="1905210"/>
            <a:ext cx="12225404" cy="7339544"/>
          </a:xfrm>
          <a:prstGeom prst="rect">
            <a:avLst/>
          </a:prstGeom>
        </p:spPr>
      </p:pic>
      <p:sp>
        <p:nvSpPr>
          <p:cNvPr id="9" name="Arrow: Up 8">
            <a:extLst>
              <a:ext uri="{FF2B5EF4-FFF2-40B4-BE49-F238E27FC236}">
                <a16:creationId xmlns:a16="http://schemas.microsoft.com/office/drawing/2014/main" id="{1248681B-EFF1-41E1-B184-B66A3A281A9D}"/>
              </a:ext>
            </a:extLst>
          </p:cNvPr>
          <p:cNvSpPr/>
          <p:nvPr/>
        </p:nvSpPr>
        <p:spPr>
          <a:xfrm rot="8245205">
            <a:off x="10080320" y="1616246"/>
            <a:ext cx="306886" cy="878554"/>
          </a:xfrm>
          <a:prstGeom prst="upArrow">
            <a:avLst>
              <a:gd name="adj1" fmla="val 50000"/>
              <a:gd name="adj2" fmla="val 5217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8950CF1F-9BAB-4F92-A0AC-DC9AB1B942BA}"/>
              </a:ext>
            </a:extLst>
          </p:cNvPr>
          <p:cNvSpPr/>
          <p:nvPr/>
        </p:nvSpPr>
        <p:spPr>
          <a:xfrm>
            <a:off x="10233763" y="2274576"/>
            <a:ext cx="1665963" cy="58589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51866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1539</TotalTime>
  <Words>2705</Words>
  <Application>Microsoft Office PowerPoint</Application>
  <PresentationFormat>A3 Paper (297x420 mm)</PresentationFormat>
  <Paragraphs>180</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Calibri Light</vt:lpstr>
      <vt:lpstr>CIDFont+F1</vt:lpstr>
      <vt:lpstr>CIDFont+F2</vt:lpstr>
      <vt:lpstr>freight-text-pro</vt:lpstr>
      <vt:lpstr>Roboto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Cooper, Lashaunda C CIV (US) DeCA HQ MPSN</dc:creator>
  <cp:lastModifiedBy>Lashaunda</cp:lastModifiedBy>
  <cp:revision>149</cp:revision>
  <dcterms:created xsi:type="dcterms:W3CDTF">2024-07-01T19:14:56Z</dcterms:created>
  <dcterms:modified xsi:type="dcterms:W3CDTF">2025-05-05T19:53:01Z</dcterms:modified>
</cp:coreProperties>
</file>